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9" r:id="rId2"/>
    <p:sldId id="276" r:id="rId3"/>
    <p:sldId id="293" r:id="rId4"/>
    <p:sldId id="294" r:id="rId5"/>
    <p:sldId id="295" r:id="rId6"/>
    <p:sldId id="296" r:id="rId7"/>
    <p:sldId id="297" r:id="rId8"/>
    <p:sldId id="299" r:id="rId9"/>
    <p:sldId id="300" r:id="rId10"/>
    <p:sldId id="298" r:id="rId11"/>
    <p:sldId id="301" r:id="rId12"/>
    <p:sldId id="302" r:id="rId13"/>
    <p:sldId id="303" r:id="rId14"/>
    <p:sldId id="305" r:id="rId15"/>
    <p:sldId id="306" r:id="rId16"/>
    <p:sldId id="304" r:id="rId17"/>
    <p:sldId id="307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方正清刻本悦宋简体" panose="02000000000000000000" pitchFamily="2" charset="-122"/>
      <p:regular r:id="rId23"/>
    </p:embeddedFont>
    <p:embeddedFont>
      <p:font typeface="方正小标宋简体" panose="02000000000000000000" pitchFamily="2" charset="-122"/>
      <p:regular r:id="rId24"/>
    </p:embeddedFont>
    <p:embeddedFont>
      <p:font typeface="仿宋" panose="02010609060101010101" pitchFamily="49" charset="-122"/>
      <p:regular r:id="rId25"/>
    </p:embeddedFont>
    <p:embeddedFont>
      <p:font typeface="楷体" panose="02010609060101010101" pitchFamily="49" charset="-122"/>
      <p:regular r:id="rId26"/>
    </p:embeddedFont>
    <p:embeddedFont>
      <p:font typeface="Cambria Math" panose="02040503050406030204" pitchFamily="18" charset="0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CCC9"/>
    <a:srgbClr val="E6E6E6"/>
    <a:srgbClr val="00A0E9"/>
    <a:srgbClr val="80C269"/>
    <a:srgbClr val="FFFFFF"/>
    <a:srgbClr val="00B7EE"/>
    <a:srgbClr val="00479D"/>
    <a:srgbClr val="009E96"/>
    <a:srgbClr val="13B5B1"/>
    <a:srgbClr val="22AC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5DF9F-C0DA-4FE2-84EA-324EBD3BAF41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52C95-9A5B-4517-8C3E-EBEB74498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58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video" Target="../media/media1.mp4"/><Relationship Id="rId7" Type="http://schemas.openxmlformats.org/officeDocument/2006/relationships/image" Target="../media/image58.png"/><Relationship Id="rId12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4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872590" y="2613888"/>
            <a:ext cx="57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光的干涉与衍射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1241423" y="3945537"/>
            <a:ext cx="4985747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光波的相干叠加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双缝干涉 薄膜干涉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菲涅尔半波带法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单缝衍射 光栅衍射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圆孔衍射 晶体衍射 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（上）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薄膜干涉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4EA27E-CD33-D636-93D8-A1CA4EB4E8C5}"/>
              </a:ext>
            </a:extLst>
          </p:cNvPr>
          <p:cNvSpPr txBox="1"/>
          <p:nvPr/>
        </p:nvSpPr>
        <p:spPr>
          <a:xfrm>
            <a:off x="3220211" y="775742"/>
            <a:ext cx="2036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牛顿环仪等厚干涉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86B0C1E-C1EF-F4C2-21E6-C2ACCC6EB46A}"/>
              </a:ext>
            </a:extLst>
          </p:cNvPr>
          <p:cNvSpPr txBox="1"/>
          <p:nvPr/>
        </p:nvSpPr>
        <p:spPr>
          <a:xfrm>
            <a:off x="507459" y="1428625"/>
            <a:ext cx="70983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劈尖薄膜的等厚位置 呈 带状分布，因此干涉条纹 是 均匀分布的 条带状；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牛顿环仪的等厚位置 呈 环状分布，因此干涉条纹 是 不均匀分布的 圆环状。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08EE9EC-61DF-948A-2972-A424BDF9078E}"/>
              </a:ext>
            </a:extLst>
          </p:cNvPr>
          <p:cNvGrpSpPr/>
          <p:nvPr/>
        </p:nvGrpSpPr>
        <p:grpSpPr>
          <a:xfrm>
            <a:off x="7125797" y="4376142"/>
            <a:ext cx="1474104" cy="584775"/>
            <a:chOff x="6168602" y="4376142"/>
            <a:chExt cx="1474104" cy="584775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34302722-3A53-8B64-2A05-8B4297BDBC46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V="1">
              <a:off x="7243985" y="4545419"/>
              <a:ext cx="398721" cy="123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F4DAF744-2161-4EFF-DE62-700283927D65}"/>
                </a:ext>
              </a:extLst>
            </p:cNvPr>
            <p:cNvSpPr txBox="1"/>
            <p:nvPr/>
          </p:nvSpPr>
          <p:spPr>
            <a:xfrm>
              <a:off x="6168602" y="4376142"/>
              <a:ext cx="10753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空气薄膜</a:t>
              </a:r>
              <a:endPara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dist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（</a:t>
              </a:r>
              <a:r>
                <a:rPr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n=1</a:t>
              </a:r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745B9E7-A555-F1C4-76C6-726AB0D72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49" y="1315571"/>
            <a:ext cx="4027457" cy="3889766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829B6241-D0F5-C56C-7912-02A1A6880B41}"/>
              </a:ext>
            </a:extLst>
          </p:cNvPr>
          <p:cNvGrpSpPr/>
          <p:nvPr/>
        </p:nvGrpSpPr>
        <p:grpSpPr>
          <a:xfrm>
            <a:off x="8400540" y="3543232"/>
            <a:ext cx="674877" cy="684539"/>
            <a:chOff x="6892960" y="5062915"/>
            <a:chExt cx="674877" cy="684539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304E58F2-093E-D484-9117-84A2456FCC9E}"/>
                </a:ext>
              </a:extLst>
            </p:cNvPr>
            <p:cNvSpPr txBox="1"/>
            <p:nvPr/>
          </p:nvSpPr>
          <p:spPr>
            <a:xfrm>
              <a:off x="6892960" y="5062915"/>
              <a:ext cx="6748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玻璃</a:t>
              </a:r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89F1805C-61A0-3098-D391-1953AD97275C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7230399" y="5401469"/>
              <a:ext cx="101480" cy="345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DA76775-E67B-D7B5-2BB7-234E3D0C700F}"/>
              </a:ext>
            </a:extLst>
          </p:cNvPr>
          <p:cNvGrpSpPr/>
          <p:nvPr/>
        </p:nvGrpSpPr>
        <p:grpSpPr>
          <a:xfrm>
            <a:off x="10144665" y="2180913"/>
            <a:ext cx="1470971" cy="338554"/>
            <a:chOff x="8948468" y="4842199"/>
            <a:chExt cx="1470971" cy="338554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3D7EA8F4-0D23-66E7-06F4-51090E6C6157}"/>
                </a:ext>
              </a:extLst>
            </p:cNvPr>
            <p:cNvSpPr txBox="1"/>
            <p:nvPr/>
          </p:nvSpPr>
          <p:spPr>
            <a:xfrm>
              <a:off x="9234223" y="4842199"/>
              <a:ext cx="1185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2CB1EE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曲率半径</a:t>
              </a:r>
              <a:r>
                <a:rPr lang="en-US" altLang="zh-CN" sz="1600" dirty="0">
                  <a:solidFill>
                    <a:srgbClr val="2CB1EE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R</a:t>
              </a:r>
              <a:endParaRPr lang="zh-CN" altLang="en-US" sz="1600" dirty="0">
                <a:solidFill>
                  <a:srgbClr val="2CB1EE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8A69D922-13AA-8F4F-D132-95E958B065DB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8948468" y="5011476"/>
              <a:ext cx="285755" cy="169277"/>
            </a:xfrm>
            <a:prstGeom prst="straightConnector1">
              <a:avLst/>
            </a:prstGeom>
            <a:ln>
              <a:solidFill>
                <a:srgbClr val="2CB1EE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8951591-B413-7AE8-E687-18AFCEC6E99C}"/>
              </a:ext>
            </a:extLst>
          </p:cNvPr>
          <p:cNvGrpSpPr/>
          <p:nvPr/>
        </p:nvGrpSpPr>
        <p:grpSpPr>
          <a:xfrm>
            <a:off x="9317851" y="3712509"/>
            <a:ext cx="1117161" cy="658425"/>
            <a:chOff x="8492430" y="4819195"/>
            <a:chExt cx="1117161" cy="658425"/>
          </a:xfrm>
        </p:grpSpPr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B771B496-15E3-481E-8500-B039152C09C1}"/>
                </a:ext>
              </a:extLst>
            </p:cNvPr>
            <p:cNvSpPr txBox="1"/>
            <p:nvPr/>
          </p:nvSpPr>
          <p:spPr>
            <a:xfrm>
              <a:off x="8492430" y="4819195"/>
              <a:ext cx="11171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2693F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条纹半径</a:t>
              </a:r>
              <a:r>
                <a:rPr lang="en-US" altLang="zh-CN" sz="1600" dirty="0">
                  <a:solidFill>
                    <a:srgbClr val="F2693F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r</a:t>
              </a:r>
              <a:endParaRPr lang="zh-CN" altLang="en-US" sz="1600" dirty="0">
                <a:solidFill>
                  <a:srgbClr val="F2693F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11B33C8B-F919-A9F2-523A-9F9E741C93EA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>
              <a:off x="9051011" y="5157749"/>
              <a:ext cx="268233" cy="319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474F5708-9B21-D3C1-0548-57133B065A20}"/>
                  </a:ext>
                </a:extLst>
              </p:cNvPr>
              <p:cNvSpPr txBox="1"/>
              <p:nvPr/>
            </p:nvSpPr>
            <p:spPr>
              <a:xfrm>
                <a:off x="507459" y="2228844"/>
                <a:ext cx="4444129" cy="217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光程差：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𝑛𝑒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；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明暗条纹条件：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干涉加强：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，半波长的偶数</a:t>
                </a: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干涉减弱：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=±(2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+1)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，半波长的奇数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474F5708-9B21-D3C1-0548-57133B065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2228844"/>
                <a:ext cx="4444129" cy="2171300"/>
              </a:xfrm>
              <a:prstGeom prst="rect">
                <a:avLst/>
              </a:prstGeom>
              <a:blipFill>
                <a:blip r:embed="rId4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E8DCD74-02B7-3447-5E61-C071224668BE}"/>
                  </a:ext>
                </a:extLst>
              </p:cNvPr>
              <p:cNvSpPr txBox="1"/>
              <p:nvPr/>
            </p:nvSpPr>
            <p:spPr>
              <a:xfrm>
                <a:off x="5519713" y="2751090"/>
                <a:ext cx="2083342" cy="1355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条纹对应位置：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明纹</a:t>
                </a: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暗纹</a:t>
                </a: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6E8DCD74-02B7-3447-5E61-C07122466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13" y="2751090"/>
                <a:ext cx="2083342" cy="1355820"/>
              </a:xfrm>
              <a:prstGeom prst="rect">
                <a:avLst/>
              </a:prstGeom>
              <a:blipFill>
                <a:blip r:embed="rId5"/>
                <a:stretch>
                  <a:fillRect l="-1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右大括号 100">
            <a:extLst>
              <a:ext uri="{FF2B5EF4-FFF2-40B4-BE49-F238E27FC236}">
                <a16:creationId xmlns:a16="http://schemas.microsoft.com/office/drawing/2014/main" id="{56936375-42E5-EAD3-CE5D-A218B384681E}"/>
              </a:ext>
            </a:extLst>
          </p:cNvPr>
          <p:cNvSpPr/>
          <p:nvPr/>
        </p:nvSpPr>
        <p:spPr>
          <a:xfrm>
            <a:off x="4859312" y="2627448"/>
            <a:ext cx="397053" cy="1741714"/>
          </a:xfrm>
          <a:prstGeom prst="rightBrace">
            <a:avLst>
              <a:gd name="adj1" fmla="val 5585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4C8E0BE0-E89C-1695-5A3A-2F4BA0EB4D0C}"/>
                  </a:ext>
                </a:extLst>
              </p:cNvPr>
              <p:cNvSpPr txBox="1"/>
              <p:nvPr/>
            </p:nvSpPr>
            <p:spPr>
              <a:xfrm>
                <a:off x="504691" y="4606974"/>
                <a:ext cx="7098364" cy="836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牛顿环仪的几何关系：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𝑅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−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𝑒</m:t>
                            </m:r>
                          </m:e>
                        </m:d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²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𝑅𝑒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²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𝑟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𝑅𝑒</m:t>
                        </m:r>
                      </m:e>
                    </m:rad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4C8E0BE0-E89C-1695-5A3A-2F4BA0EB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91" y="4606974"/>
                <a:ext cx="7098364" cy="836832"/>
              </a:xfrm>
              <a:prstGeom prst="rect">
                <a:avLst/>
              </a:prstGeom>
              <a:blipFill>
                <a:blip r:embed="rId6"/>
                <a:stretch>
                  <a:fillRect l="-515"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C353BB8A-32A1-9E56-08DF-2849076F00BB}"/>
              </a:ext>
            </a:extLst>
          </p:cNvPr>
          <p:cNvSpPr/>
          <p:nvPr/>
        </p:nvSpPr>
        <p:spPr>
          <a:xfrm>
            <a:off x="3515466" y="5069472"/>
            <a:ext cx="402715" cy="312696"/>
          </a:xfrm>
          <a:prstGeom prst="rect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左大括号 34">
            <a:extLst>
              <a:ext uri="{FF2B5EF4-FFF2-40B4-BE49-F238E27FC236}">
                <a16:creationId xmlns:a16="http://schemas.microsoft.com/office/drawing/2014/main" id="{5A6AF4D4-9AE7-C9E1-E58D-559232865E2F}"/>
              </a:ext>
            </a:extLst>
          </p:cNvPr>
          <p:cNvSpPr/>
          <p:nvPr/>
        </p:nvSpPr>
        <p:spPr>
          <a:xfrm>
            <a:off x="9415839" y="1790634"/>
            <a:ext cx="398721" cy="2839796"/>
          </a:xfrm>
          <a:prstGeom prst="leftBrace">
            <a:avLst>
              <a:gd name="adj1" fmla="val 71400"/>
              <a:gd name="adj2" fmla="val 50000"/>
            </a:avLst>
          </a:prstGeom>
          <a:ln w="19050">
            <a:solidFill>
              <a:srgbClr val="00A0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00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9" grpId="0"/>
      <p:bldP spid="100" grpId="0"/>
      <p:bldP spid="101" grpId="0" animBg="1"/>
      <p:bldP spid="102" grpId="0"/>
      <p:bldP spid="32" grpId="0" animBg="1"/>
      <p:bldP spid="35" grpId="0" animBg="1"/>
      <p:bldP spid="3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菲涅尔半波带法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衍射 也是 波的性质之一，指的是波遇到障碍物时不再沿直线传播，进入障碍物背后的区域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使用如图所示的装置观察光波的衍射现象。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D59AAD-A5CA-E25F-0F86-DCE2C0BFCA2A}"/>
              </a:ext>
            </a:extLst>
          </p:cNvPr>
          <p:cNvSpPr txBox="1"/>
          <p:nvPr/>
        </p:nvSpPr>
        <p:spPr>
          <a:xfrm>
            <a:off x="507460" y="2405902"/>
            <a:ext cx="55885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在单缝处的波面向各个方向传播光波，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角度相同的若干束光波，经透镜汇聚后集中于同一点。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F2F0CFF-1805-72FB-373A-F34CCFA54FFB}"/>
                  </a:ext>
                </a:extLst>
              </p:cNvPr>
              <p:cNvSpPr txBox="1"/>
              <p:nvPr/>
            </p:nvSpPr>
            <p:spPr>
              <a:xfrm>
                <a:off x="507460" y="3385269"/>
                <a:ext cx="11108176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透镜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𝐿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’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：将点光源发出的光改为平行光。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单缝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𝐾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：使光发生衍射。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透镜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𝐿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：将方向相同的光汇聚在一点，产生明显的衍射现象。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像屏位于透镜焦距的位置，可以使入射的平行光汇聚在一点，能够清楚地观察衍射现象。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F2F0CFF-1805-72FB-373A-F34CCFA54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385269"/>
                <a:ext cx="11108176" cy="1538883"/>
              </a:xfrm>
              <a:prstGeom prst="rect">
                <a:avLst/>
              </a:prstGeom>
              <a:blipFill>
                <a:blip r:embed="rId3"/>
                <a:stretch>
                  <a:fillRect l="-274" b="-2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3381751-81A5-48A8-B58F-D2F38A609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14" y="1395060"/>
            <a:ext cx="5136307" cy="3125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335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682D030-F3FE-E684-855C-14FD2C42890F}"/>
              </a:ext>
            </a:extLst>
          </p:cNvPr>
          <p:cNvSpPr/>
          <p:nvPr/>
        </p:nvSpPr>
        <p:spPr>
          <a:xfrm>
            <a:off x="7674894" y="2720625"/>
            <a:ext cx="1096412" cy="2484088"/>
          </a:xfrm>
          <a:custGeom>
            <a:avLst/>
            <a:gdLst>
              <a:gd name="connsiteX0" fmla="*/ 0 w 1360765"/>
              <a:gd name="connsiteY0" fmla="*/ 0 h 1782037"/>
              <a:gd name="connsiteX1" fmla="*/ 1360765 w 1360765"/>
              <a:gd name="connsiteY1" fmla="*/ 0 h 1782037"/>
              <a:gd name="connsiteX2" fmla="*/ 1360765 w 1360765"/>
              <a:gd name="connsiteY2" fmla="*/ 1782037 h 1782037"/>
              <a:gd name="connsiteX3" fmla="*/ 0 w 1360765"/>
              <a:gd name="connsiteY3" fmla="*/ 1782037 h 1782037"/>
              <a:gd name="connsiteX4" fmla="*/ 0 w 1360765"/>
              <a:gd name="connsiteY4" fmla="*/ 0 h 1782037"/>
              <a:gd name="connsiteX0" fmla="*/ 0 w 1360765"/>
              <a:gd name="connsiteY0" fmla="*/ 0 h 2484088"/>
              <a:gd name="connsiteX1" fmla="*/ 1360765 w 1360765"/>
              <a:gd name="connsiteY1" fmla="*/ 0 h 2484088"/>
              <a:gd name="connsiteX2" fmla="*/ 398695 w 1360765"/>
              <a:gd name="connsiteY2" fmla="*/ 2484088 h 2484088"/>
              <a:gd name="connsiteX3" fmla="*/ 0 w 1360765"/>
              <a:gd name="connsiteY3" fmla="*/ 1782037 h 2484088"/>
              <a:gd name="connsiteX4" fmla="*/ 0 w 1360765"/>
              <a:gd name="connsiteY4" fmla="*/ 0 h 2484088"/>
              <a:gd name="connsiteX0" fmla="*/ 0 w 1096412"/>
              <a:gd name="connsiteY0" fmla="*/ 0 h 2484088"/>
              <a:gd name="connsiteX1" fmla="*/ 1096412 w 1096412"/>
              <a:gd name="connsiteY1" fmla="*/ 2015147 h 2484088"/>
              <a:gd name="connsiteX2" fmla="*/ 398695 w 1096412"/>
              <a:gd name="connsiteY2" fmla="*/ 2484088 h 2484088"/>
              <a:gd name="connsiteX3" fmla="*/ 0 w 1096412"/>
              <a:gd name="connsiteY3" fmla="*/ 1782037 h 2484088"/>
              <a:gd name="connsiteX4" fmla="*/ 0 w 1096412"/>
              <a:gd name="connsiteY4" fmla="*/ 0 h 248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412" h="2484088">
                <a:moveTo>
                  <a:pt x="0" y="0"/>
                </a:moveTo>
                <a:lnTo>
                  <a:pt x="1096412" y="2015147"/>
                </a:lnTo>
                <a:lnTo>
                  <a:pt x="398695" y="2484088"/>
                </a:lnTo>
                <a:lnTo>
                  <a:pt x="0" y="17820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菲涅尔半波带法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D59AAD-A5CA-E25F-0F86-DCE2C0BFCA2A}"/>
              </a:ext>
            </a:extLst>
          </p:cNvPr>
          <p:cNvSpPr txBox="1"/>
          <p:nvPr/>
        </p:nvSpPr>
        <p:spPr>
          <a:xfrm>
            <a:off x="507460" y="1972806"/>
            <a:ext cx="558854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光程最短的光线从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A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点出射，光程最长的光线从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B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点出射。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从 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A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 向 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B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 作垂线，垂足为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C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则 </a:t>
            </a:r>
            <a:r>
              <a:rPr lang="en-US" altLang="zh-CN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AC</a:t>
            </a:r>
            <a:r>
              <a:rPr lang="zh-CN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以右部分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光线全部没有光程差。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（由于薄透镜的等光程性）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118EBAC-B369-D682-0E15-9CD22F7B2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654" y="1252797"/>
            <a:ext cx="6251346" cy="4689123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14BB8612-ECB5-499C-2EE8-14049D249092}"/>
              </a:ext>
            </a:extLst>
          </p:cNvPr>
          <p:cNvSpPr/>
          <p:nvPr/>
        </p:nvSpPr>
        <p:spPr>
          <a:xfrm>
            <a:off x="7190782" y="1811335"/>
            <a:ext cx="4248808" cy="3757993"/>
          </a:xfrm>
          <a:custGeom>
            <a:avLst/>
            <a:gdLst>
              <a:gd name="connsiteX0" fmla="*/ 0 w 4185375"/>
              <a:gd name="connsiteY0" fmla="*/ 0 h 3856183"/>
              <a:gd name="connsiteX1" fmla="*/ 4185375 w 4185375"/>
              <a:gd name="connsiteY1" fmla="*/ 0 h 3856183"/>
              <a:gd name="connsiteX2" fmla="*/ 4185375 w 4185375"/>
              <a:gd name="connsiteY2" fmla="*/ 3856183 h 3856183"/>
              <a:gd name="connsiteX3" fmla="*/ 0 w 4185375"/>
              <a:gd name="connsiteY3" fmla="*/ 3856183 h 3856183"/>
              <a:gd name="connsiteX4" fmla="*/ 0 w 4185375"/>
              <a:gd name="connsiteY4" fmla="*/ 0 h 3856183"/>
              <a:gd name="connsiteX0" fmla="*/ 0 w 4185375"/>
              <a:gd name="connsiteY0" fmla="*/ 0 h 3856183"/>
              <a:gd name="connsiteX1" fmla="*/ 4185375 w 4185375"/>
              <a:gd name="connsiteY1" fmla="*/ 0 h 3856183"/>
              <a:gd name="connsiteX2" fmla="*/ 4185375 w 4185375"/>
              <a:gd name="connsiteY2" fmla="*/ 3856183 h 3856183"/>
              <a:gd name="connsiteX3" fmla="*/ 1939265 w 4185375"/>
              <a:gd name="connsiteY3" fmla="*/ 3843909 h 3856183"/>
              <a:gd name="connsiteX4" fmla="*/ 0 w 4185375"/>
              <a:gd name="connsiteY4" fmla="*/ 0 h 3856183"/>
              <a:gd name="connsiteX0" fmla="*/ 0 w 4308113"/>
              <a:gd name="connsiteY0" fmla="*/ 104327 h 3856183"/>
              <a:gd name="connsiteX1" fmla="*/ 4308113 w 4308113"/>
              <a:gd name="connsiteY1" fmla="*/ 0 h 3856183"/>
              <a:gd name="connsiteX2" fmla="*/ 4308113 w 4308113"/>
              <a:gd name="connsiteY2" fmla="*/ 3856183 h 3856183"/>
              <a:gd name="connsiteX3" fmla="*/ 2062003 w 4308113"/>
              <a:gd name="connsiteY3" fmla="*/ 3843909 h 3856183"/>
              <a:gd name="connsiteX4" fmla="*/ 0 w 4308113"/>
              <a:gd name="connsiteY4" fmla="*/ 104327 h 3856183"/>
              <a:gd name="connsiteX0" fmla="*/ 0 w 4308113"/>
              <a:gd name="connsiteY0" fmla="*/ 0 h 3751856"/>
              <a:gd name="connsiteX1" fmla="*/ 4308113 w 4308113"/>
              <a:gd name="connsiteY1" fmla="*/ 1 h 3751856"/>
              <a:gd name="connsiteX2" fmla="*/ 4308113 w 4308113"/>
              <a:gd name="connsiteY2" fmla="*/ 3751856 h 3751856"/>
              <a:gd name="connsiteX3" fmla="*/ 2062003 w 4308113"/>
              <a:gd name="connsiteY3" fmla="*/ 3739582 h 3751856"/>
              <a:gd name="connsiteX4" fmla="*/ 0 w 4308113"/>
              <a:gd name="connsiteY4" fmla="*/ 0 h 3751856"/>
              <a:gd name="connsiteX0" fmla="*/ 0 w 4345340"/>
              <a:gd name="connsiteY0" fmla="*/ 0 h 3757993"/>
              <a:gd name="connsiteX1" fmla="*/ 4345340 w 4345340"/>
              <a:gd name="connsiteY1" fmla="*/ 6138 h 3757993"/>
              <a:gd name="connsiteX2" fmla="*/ 4345340 w 4345340"/>
              <a:gd name="connsiteY2" fmla="*/ 3757993 h 3757993"/>
              <a:gd name="connsiteX3" fmla="*/ 2099230 w 4345340"/>
              <a:gd name="connsiteY3" fmla="*/ 3745719 h 3757993"/>
              <a:gd name="connsiteX4" fmla="*/ 0 w 4345340"/>
              <a:gd name="connsiteY4" fmla="*/ 0 h 3757993"/>
              <a:gd name="connsiteX0" fmla="*/ 0 w 4345340"/>
              <a:gd name="connsiteY0" fmla="*/ 0 h 3757993"/>
              <a:gd name="connsiteX1" fmla="*/ 4345340 w 4345340"/>
              <a:gd name="connsiteY1" fmla="*/ 6138 h 3757993"/>
              <a:gd name="connsiteX2" fmla="*/ 4345340 w 4345340"/>
              <a:gd name="connsiteY2" fmla="*/ 3757993 h 3757993"/>
              <a:gd name="connsiteX3" fmla="*/ 2136888 w 4345340"/>
              <a:gd name="connsiteY3" fmla="*/ 3751856 h 3757993"/>
              <a:gd name="connsiteX4" fmla="*/ 0 w 4345340"/>
              <a:gd name="connsiteY4" fmla="*/ 0 h 3757993"/>
              <a:gd name="connsiteX0" fmla="*/ 0 w 4345340"/>
              <a:gd name="connsiteY0" fmla="*/ 0 h 3757993"/>
              <a:gd name="connsiteX1" fmla="*/ 4345340 w 4345340"/>
              <a:gd name="connsiteY1" fmla="*/ 6138 h 3757993"/>
              <a:gd name="connsiteX2" fmla="*/ 4345340 w 4345340"/>
              <a:gd name="connsiteY2" fmla="*/ 3757993 h 3757993"/>
              <a:gd name="connsiteX3" fmla="*/ 2124335 w 4345340"/>
              <a:gd name="connsiteY3" fmla="*/ 3751856 h 3757993"/>
              <a:gd name="connsiteX4" fmla="*/ 0 w 4345340"/>
              <a:gd name="connsiteY4" fmla="*/ 0 h 375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5340" h="3757993">
                <a:moveTo>
                  <a:pt x="0" y="0"/>
                </a:moveTo>
                <a:lnTo>
                  <a:pt x="4345340" y="6138"/>
                </a:lnTo>
                <a:lnTo>
                  <a:pt x="4345340" y="3757993"/>
                </a:lnTo>
                <a:lnTo>
                  <a:pt x="2124335" y="37518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7D7B4C-25A0-D28A-07DD-BA8E434219C3}"/>
              </a:ext>
            </a:extLst>
          </p:cNvPr>
          <p:cNvCxnSpPr>
            <a:cxnSpLocks/>
          </p:cNvCxnSpPr>
          <p:nvPr/>
        </p:nvCxnSpPr>
        <p:spPr>
          <a:xfrm>
            <a:off x="7184645" y="1845021"/>
            <a:ext cx="2024534" cy="3653797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分析无穷多条光线之间的作用无疑是困难的。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菲涅尔半波带法巧妙地解决了这个问题：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5F78C92-343F-F532-D955-EE6510D243F3}"/>
              </a:ext>
            </a:extLst>
          </p:cNvPr>
          <p:cNvGrpSpPr/>
          <p:nvPr/>
        </p:nvGrpSpPr>
        <p:grpSpPr>
          <a:xfrm>
            <a:off x="9049909" y="966516"/>
            <a:ext cx="2410002" cy="1839655"/>
            <a:chOff x="9049909" y="966516"/>
            <a:chExt cx="2410002" cy="183965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CE5D4F4C-0AFE-DE63-58EC-0DDCAD2C4F2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2439" y="966516"/>
              <a:ext cx="747472" cy="1355696"/>
            </a:xfrm>
            <a:prstGeom prst="line">
              <a:avLst/>
            </a:prstGeom>
            <a:ln w="28575">
              <a:solidFill>
                <a:srgbClr val="00A0E9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5B27329-B77D-0217-79D7-53F1F326A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9500" y="992707"/>
              <a:ext cx="1482939" cy="84757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16679C0-1E94-F8A4-AEA1-0D1928E1D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9909" y="1653835"/>
              <a:ext cx="2016147" cy="115233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66F4FF9-66F6-5DF7-0D3B-C0F28194AC3F}"/>
                  </a:ext>
                </a:extLst>
              </p:cNvPr>
              <p:cNvSpPr txBox="1"/>
              <p:nvPr/>
            </p:nvSpPr>
            <p:spPr>
              <a:xfrm>
                <a:off x="507460" y="3627311"/>
                <a:ext cx="5588540" cy="1768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AC</a:t>
                </a:r>
                <a:r>
                  <a:rPr lang="zh-CN" alt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以左部分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集中了各条光线的光程差，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若 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能够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将它们分为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若干整数个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宽度为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的区域，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则 每一区域 </a:t>
                </a:r>
                <a:r>
                  <a:rPr lang="zh-CN" altLang="en-US" sz="1600" dirty="0">
                    <a:solidFill>
                      <a:srgbClr val="00B050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对应位置的光线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光程差都为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称 这些宽度为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的若干区域 为 菲涅尔半波带。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66F4FF9-66F6-5DF7-0D3B-C0F28194A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627311"/>
                <a:ext cx="5588540" cy="1768497"/>
              </a:xfrm>
              <a:prstGeom prst="rect">
                <a:avLst/>
              </a:prstGeom>
              <a:blipFill>
                <a:blip r:embed="rId4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9D48E8A-6A2A-02B7-A3BA-B8E49D792299}"/>
              </a:ext>
            </a:extLst>
          </p:cNvPr>
          <p:cNvCxnSpPr/>
          <p:nvPr/>
        </p:nvCxnSpPr>
        <p:spPr>
          <a:xfrm flipV="1">
            <a:off x="7674894" y="2322212"/>
            <a:ext cx="715212" cy="3984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DD91E603-D404-2CC0-95B7-8550A6937B78}"/>
              </a:ext>
            </a:extLst>
          </p:cNvPr>
          <p:cNvCxnSpPr/>
          <p:nvPr/>
        </p:nvCxnSpPr>
        <p:spPr>
          <a:xfrm flipV="1">
            <a:off x="7666645" y="2788351"/>
            <a:ext cx="715212" cy="3984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D0BE4A72-6846-A0BC-36BC-CF0C15EEC859}"/>
              </a:ext>
            </a:extLst>
          </p:cNvPr>
          <p:cNvCxnSpPr/>
          <p:nvPr/>
        </p:nvCxnSpPr>
        <p:spPr>
          <a:xfrm flipV="1">
            <a:off x="7674894" y="3208186"/>
            <a:ext cx="715212" cy="3984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9D28728-6D18-DD53-94E6-4A4249AF073C}"/>
              </a:ext>
            </a:extLst>
          </p:cNvPr>
          <p:cNvCxnSpPr/>
          <p:nvPr/>
        </p:nvCxnSpPr>
        <p:spPr>
          <a:xfrm flipV="1">
            <a:off x="7666645" y="3671237"/>
            <a:ext cx="715212" cy="3984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B63D6EC4-069C-9A97-2E22-49E00E7788D0}"/>
              </a:ext>
            </a:extLst>
          </p:cNvPr>
          <p:cNvSpPr txBox="1"/>
          <p:nvPr/>
        </p:nvSpPr>
        <p:spPr>
          <a:xfrm>
            <a:off x="507460" y="5469506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偶数个半波带 可以使 所有光线恰好干涉相消；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奇数个半波带 可以 剩下一组光线未被相消。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80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2.59259E-6 L -0.00079 0.06782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28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3.33333E-6 L 0.00078 0.0613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21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7.40741E-7 L -0.00078 0.0675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26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1.85185E-6 L -2.91667E-6 0.06343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0" grpId="0" animBg="1"/>
      <p:bldP spid="30" grpId="1" animBg="1"/>
      <p:bldP spid="9" grpId="0"/>
      <p:bldP spid="40" grpId="0"/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5"/>
                <a:ext cx="11108176" cy="798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光线出射的角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（称为衍射角）不同，对应是明纹还是暗纹也不同。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𝐵𝐶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𝑎𝑠𝑖𝑛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，故：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5"/>
                <a:ext cx="11108176" cy="798617"/>
              </a:xfrm>
              <a:prstGeom prst="rect">
                <a:avLst/>
              </a:prstGeom>
              <a:blipFill>
                <a:blip r:embed="rId3"/>
                <a:stretch>
                  <a:fillRect l="-274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1842B67-EFE4-E5BE-15C2-586D903EA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77" y="1320296"/>
            <a:ext cx="4852191" cy="3639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4E48A3-6FB7-0651-F242-54213196FAE0}"/>
                  </a:ext>
                </a:extLst>
              </p:cNvPr>
              <p:cNvSpPr txBox="1"/>
              <p:nvPr/>
            </p:nvSpPr>
            <p:spPr>
              <a:xfrm>
                <a:off x="507460" y="2223802"/>
                <a:ext cx="4444129" cy="1621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明暗条纹条件：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明纹</a:t>
                </a: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𝑎𝑠𝑖𝑛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+1)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奇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数</a:t>
                </a: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暗纹</a:t>
                </a: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𝑎𝑠𝑖𝑛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偶</a:t>
                </a:r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数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4E48A3-6FB7-0651-F242-54213196F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223802"/>
                <a:ext cx="4444129" cy="1621213"/>
              </a:xfrm>
              <a:prstGeom prst="rect">
                <a:avLst/>
              </a:prstGeom>
              <a:blipFill>
                <a:blip r:embed="rId5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E78749A7-7AD7-36A6-7848-159811B6CD46}"/>
                  </a:ext>
                </a:extLst>
              </p:cNvPr>
              <p:cNvSpPr/>
              <p:nvPr/>
            </p:nvSpPr>
            <p:spPr>
              <a:xfrm>
                <a:off x="576364" y="4004930"/>
                <a:ext cx="5952027" cy="546553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注意：衍射条纹不能有很多条，它受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𝑠𝑖𝑛</m:t>
                    </m:r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制约。</a:t>
                </a: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E78749A7-7AD7-36A6-7848-159811B6C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4004930"/>
                <a:ext cx="5952027" cy="54655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6C7E1E1-62C1-6D79-F5B1-F30721E8B7F0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单缝衍射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E20B7E0-5C44-CF9E-0479-38CF1BC5E4B0}"/>
                  </a:ext>
                </a:extLst>
              </p:cNvPr>
              <p:cNvSpPr txBox="1"/>
              <p:nvPr/>
            </p:nvSpPr>
            <p:spPr>
              <a:xfrm>
                <a:off x="507460" y="4735715"/>
                <a:ext cx="11108176" cy="966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衍射角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en-US" altLang="zh-CN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——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明暗纹</a:t>
                </a:r>
                <a:r>
                  <a:rPr lang="en-US" altLang="zh-CN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——P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点位置</a:t>
                </a:r>
                <a:r>
                  <a:rPr lang="en-US" altLang="zh-CN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x 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一一对应。依据几何关系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𝑡𝑎𝑛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及 近似关系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𝑡𝑎𝑛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𝑠𝑖𝑛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，</m:t>
                    </m:r>
                  </m:oMath>
                </a14:m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可以算得明暗纹位置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。相邻两暗纹间的距离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即为明纹宽度。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中央明纹（零级明纹</a:t>
                </a:r>
                <a:r>
                  <a:rPr lang="en-US" altLang="zh-CN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/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主极大条纹）是其他明纹宽度的两倍。</a:t>
                </a:r>
                <a:endParaRPr lang="en-US" altLang="zh-CN" sz="16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E20B7E0-5C44-CF9E-0479-38CF1BC5E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4735715"/>
                <a:ext cx="11108176" cy="966803"/>
              </a:xfrm>
              <a:prstGeom prst="rect">
                <a:avLst/>
              </a:prstGeom>
              <a:blipFill>
                <a:blip r:embed="rId7"/>
                <a:stretch>
                  <a:fillRect l="-274" r="-2141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5315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4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5"/>
                <a:ext cx="1110817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光栅 是由大量等宽等间距的平行狭缝 组成的光学元件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其中透光狭缝宽度为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𝑎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，不透光部分宽度为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𝑏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，称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𝑏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为光栅常数。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5"/>
                <a:ext cx="11108176" cy="800219"/>
              </a:xfrm>
              <a:prstGeom prst="rect">
                <a:avLst/>
              </a:prstGeom>
              <a:blipFill>
                <a:blip r:embed="rId3"/>
                <a:stretch>
                  <a:fillRect l="-274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4E48A3-6FB7-0651-F242-54213196FAE0}"/>
                  </a:ext>
                </a:extLst>
              </p:cNvPr>
              <p:cNvSpPr txBox="1"/>
              <p:nvPr/>
            </p:nvSpPr>
            <p:spPr>
              <a:xfrm>
                <a:off x="756112" y="2373201"/>
                <a:ext cx="4444129" cy="1513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光栅方程：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𝑏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𝑠𝑖𝑛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明纹位置：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=±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条纹间距：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𝑎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𝑏</m:t>
                        </m:r>
                      </m:den>
                    </m:f>
                  </m:oMath>
                </a14:m>
                <a:endParaRPr lang="zh-CN" altLang="en-US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4E48A3-6FB7-0651-F242-54213196F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12" y="2373201"/>
                <a:ext cx="4444129" cy="1513043"/>
              </a:xfrm>
              <a:prstGeom prst="rect">
                <a:avLst/>
              </a:prstGeom>
              <a:blipFill>
                <a:blip r:embed="rId4"/>
                <a:stretch>
                  <a:fillRect l="-686" b="-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6C7E1E1-62C1-6D79-F5B1-F30721E8B7F0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光栅衍射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6CCAD0-C81E-D2CE-75F6-0660EAE63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12" y="1252797"/>
            <a:ext cx="3960424" cy="3517777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4F5DEE2C-E81F-B396-59B5-CEBECCE8D58A}"/>
              </a:ext>
            </a:extLst>
          </p:cNvPr>
          <p:cNvSpPr/>
          <p:nvPr/>
        </p:nvSpPr>
        <p:spPr>
          <a:xfrm>
            <a:off x="498895" y="2373201"/>
            <a:ext cx="257217" cy="1513043"/>
          </a:xfrm>
          <a:prstGeom prst="leftBrace">
            <a:avLst>
              <a:gd name="adj1" fmla="val 73819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CD8FA96-EE99-3648-19CE-63CE0D6047AF}"/>
                  </a:ext>
                </a:extLst>
              </p:cNvPr>
              <p:cNvSpPr txBox="1"/>
              <p:nvPr/>
            </p:nvSpPr>
            <p:spPr>
              <a:xfrm>
                <a:off x="498895" y="4034041"/>
                <a:ext cx="68905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若 衍射角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在满足光栅方程时 又满足了单缝衍射暗纹条件：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CD8FA96-EE99-3648-19CE-63CE0D604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95" y="4034041"/>
                <a:ext cx="6890535" cy="430887"/>
              </a:xfrm>
              <a:prstGeom prst="rect">
                <a:avLst/>
              </a:prstGeom>
              <a:blipFill>
                <a:blip r:embed="rId6"/>
                <a:stretch>
                  <a:fillRect l="-531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A1F57DD-D08A-1A18-EDFB-D5CD0AE93C49}"/>
                  </a:ext>
                </a:extLst>
              </p:cNvPr>
              <p:cNvSpPr txBox="1"/>
              <p:nvPr/>
            </p:nvSpPr>
            <p:spPr>
              <a:xfrm>
                <a:off x="756112" y="4612725"/>
                <a:ext cx="19629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𝑎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𝑏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)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𝑠𝑖𝑛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𝑎𝑠𝑖𝑛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A1F57DD-D08A-1A18-EDFB-D5CD0AE93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12" y="4612725"/>
                <a:ext cx="196296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左大括号 14">
            <a:extLst>
              <a:ext uri="{FF2B5EF4-FFF2-40B4-BE49-F238E27FC236}">
                <a16:creationId xmlns:a16="http://schemas.microsoft.com/office/drawing/2014/main" id="{8C233FFD-8693-02D9-5C08-CB69057AF8F4}"/>
              </a:ext>
            </a:extLst>
          </p:cNvPr>
          <p:cNvSpPr/>
          <p:nvPr/>
        </p:nvSpPr>
        <p:spPr>
          <a:xfrm>
            <a:off x="490330" y="4612725"/>
            <a:ext cx="265782" cy="830997"/>
          </a:xfrm>
          <a:prstGeom prst="leftBrace">
            <a:avLst>
              <a:gd name="adj1" fmla="val 40622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AF95B89-4D80-1D55-0F3F-FCF3A5465766}"/>
                  </a:ext>
                </a:extLst>
              </p:cNvPr>
              <p:cNvSpPr txBox="1"/>
              <p:nvPr/>
            </p:nvSpPr>
            <p:spPr>
              <a:xfrm>
                <a:off x="2733077" y="4739137"/>
                <a:ext cx="8882559" cy="578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光栅的第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级明纹将出现缺级。即 满足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=±1,±2,…)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的</a:t>
                </a:r>
                <a:r>
                  <a:rPr lang="zh-CN" altLang="en-US" sz="1600" b="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整数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，对应条纹缺级。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AF95B89-4D80-1D55-0F3F-FCF3A5465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077" y="4739137"/>
                <a:ext cx="8882559" cy="578172"/>
              </a:xfrm>
              <a:prstGeom prst="rect">
                <a:avLst/>
              </a:prstGeom>
              <a:blipFill>
                <a:blip r:embed="rId8"/>
                <a:stretch>
                  <a:fillRect l="-343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D70AC54-A924-2769-F821-A0ED6A0AE2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27" y="1199315"/>
            <a:ext cx="1530561" cy="34556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097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6" grpId="0" animBg="1"/>
      <p:bldP spid="12" grpId="0"/>
      <p:bldP spid="14" grpId="0"/>
      <p:bldP spid="15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5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光的波长不同，对应衍射条纹位置也不同。</a:t>
            </a:r>
            <a:r>
              <a:rPr lang="zh-CN" altLang="en-US" sz="1600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紫光波长最短，约</a:t>
            </a:r>
            <a:r>
              <a:rPr lang="en-US" altLang="zh-CN" sz="1600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440nm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zh-CN" altLang="en-US" sz="16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红光波长最长，约</a:t>
            </a:r>
            <a:r>
              <a:rPr lang="en-US" altLang="zh-CN" sz="16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760nm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单色光对应的衍射条纹是单一的条纹，白光对应的衍射条纹是从紫到红的彩色光带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C7E1E1-62C1-6D79-F5B1-F30721E8B7F0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光栅衍射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6222440-945E-E068-A105-CE2D411484BC}"/>
              </a:ext>
            </a:extLst>
          </p:cNvPr>
          <p:cNvGrpSpPr/>
          <p:nvPr/>
        </p:nvGrpSpPr>
        <p:grpSpPr>
          <a:xfrm>
            <a:off x="5533523" y="2144175"/>
            <a:ext cx="6658477" cy="3833204"/>
            <a:chOff x="5533523" y="2144175"/>
            <a:chExt cx="6658477" cy="383320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0E100C4-5E40-4D93-3ECB-4B24665B43BD}"/>
                </a:ext>
              </a:extLst>
            </p:cNvPr>
            <p:cNvCxnSpPr/>
            <p:nvPr/>
          </p:nvCxnSpPr>
          <p:spPr>
            <a:xfrm>
              <a:off x="5831801" y="4726234"/>
              <a:ext cx="587064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DE78FA-392F-C617-0B6E-1CE54E0B0FA0}"/>
                </a:ext>
              </a:extLst>
            </p:cNvPr>
            <p:cNvCxnSpPr/>
            <p:nvPr/>
          </p:nvCxnSpPr>
          <p:spPr>
            <a:xfrm>
              <a:off x="11546803" y="3888603"/>
              <a:ext cx="0" cy="2088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7242B29-5BE4-4879-66A1-BAEF22CFFC48}"/>
                </a:ext>
              </a:extLst>
            </p:cNvPr>
            <p:cNvCxnSpPr/>
            <p:nvPr/>
          </p:nvCxnSpPr>
          <p:spPr>
            <a:xfrm>
              <a:off x="9144000" y="3888603"/>
              <a:ext cx="0" cy="2088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6003313-5267-DEAE-CA91-7857DDD84A33}"/>
                </a:ext>
              </a:extLst>
            </p:cNvPr>
            <p:cNvCxnSpPr/>
            <p:nvPr/>
          </p:nvCxnSpPr>
          <p:spPr>
            <a:xfrm>
              <a:off x="7544324" y="3888603"/>
              <a:ext cx="0" cy="208877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B3A5FA6-B30A-522E-266C-FBB88E633262}"/>
                </a:ext>
              </a:extLst>
            </p:cNvPr>
            <p:cNvCxnSpPr/>
            <p:nvPr/>
          </p:nvCxnSpPr>
          <p:spPr>
            <a:xfrm>
              <a:off x="8602229" y="3888603"/>
              <a:ext cx="0" cy="2088776"/>
            </a:xfrm>
            <a:prstGeom prst="line">
              <a:avLst/>
            </a:prstGeom>
            <a:ln w="127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68A8EF5-7B6C-7BF3-653E-824DF97F2689}"/>
                </a:ext>
              </a:extLst>
            </p:cNvPr>
            <p:cNvCxnSpPr/>
            <p:nvPr/>
          </p:nvCxnSpPr>
          <p:spPr>
            <a:xfrm>
              <a:off x="7718064" y="3888603"/>
              <a:ext cx="0" cy="2088776"/>
            </a:xfrm>
            <a:prstGeom prst="line">
              <a:avLst/>
            </a:prstGeom>
            <a:ln w="127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EFE06BE-486F-C7B1-56F0-EE80FD8628DC}"/>
                </a:ext>
              </a:extLst>
            </p:cNvPr>
            <p:cNvCxnSpPr/>
            <p:nvPr/>
          </p:nvCxnSpPr>
          <p:spPr>
            <a:xfrm>
              <a:off x="6825712" y="3888603"/>
              <a:ext cx="0" cy="2088776"/>
            </a:xfrm>
            <a:prstGeom prst="line">
              <a:avLst/>
            </a:prstGeom>
            <a:ln w="127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E5CA240-FE7F-96CA-7550-D4D544576B3A}"/>
                </a:ext>
              </a:extLst>
            </p:cNvPr>
            <p:cNvSpPr/>
            <p:nvPr/>
          </p:nvSpPr>
          <p:spPr>
            <a:xfrm>
              <a:off x="8602229" y="5276225"/>
              <a:ext cx="2944574" cy="445712"/>
            </a:xfrm>
            <a:prstGeom prst="rect">
              <a:avLst/>
            </a:prstGeom>
            <a:gradFill>
              <a:gsLst>
                <a:gs pos="0">
                  <a:srgbClr val="7030A0">
                    <a:alpha val="80000"/>
                  </a:srgbClr>
                </a:gs>
                <a:gs pos="17000">
                  <a:srgbClr val="00B0F0">
                    <a:alpha val="80000"/>
                  </a:srgbClr>
                </a:gs>
                <a:gs pos="34000">
                  <a:srgbClr val="84CCC9">
                    <a:alpha val="80000"/>
                  </a:srgbClr>
                </a:gs>
                <a:gs pos="50000">
                  <a:srgbClr val="00B050">
                    <a:alpha val="80000"/>
                  </a:srgbClr>
                </a:gs>
                <a:gs pos="67313">
                  <a:srgbClr val="FFFF00">
                    <a:alpha val="80000"/>
                  </a:srgbClr>
                </a:gs>
                <a:gs pos="84000">
                  <a:schemeClr val="accent2">
                    <a:alpha val="80000"/>
                  </a:schemeClr>
                </a:gs>
                <a:gs pos="100000">
                  <a:srgbClr val="FF0000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6AE14-ADED-EF25-C7D0-712CEAA613A9}"/>
                </a:ext>
              </a:extLst>
            </p:cNvPr>
            <p:cNvSpPr/>
            <p:nvPr/>
          </p:nvSpPr>
          <p:spPr>
            <a:xfrm>
              <a:off x="6825712" y="4257128"/>
              <a:ext cx="723094" cy="445712"/>
            </a:xfrm>
            <a:prstGeom prst="rect">
              <a:avLst/>
            </a:prstGeom>
            <a:gradFill>
              <a:gsLst>
                <a:gs pos="0">
                  <a:srgbClr val="7030A0"/>
                </a:gs>
                <a:gs pos="17000">
                  <a:srgbClr val="00B0F0"/>
                </a:gs>
                <a:gs pos="34000">
                  <a:srgbClr val="84CCC9"/>
                </a:gs>
                <a:gs pos="50000">
                  <a:srgbClr val="00B050"/>
                </a:gs>
                <a:gs pos="67313">
                  <a:srgbClr val="FFFF00"/>
                </a:gs>
                <a:gs pos="84000">
                  <a:schemeClr val="accent2"/>
                </a:gs>
                <a:gs pos="100000">
                  <a:srgbClr val="FF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536E79B-FAFC-E360-E252-BBE652E93DDF}"/>
                </a:ext>
              </a:extLst>
            </p:cNvPr>
            <p:cNvSpPr/>
            <p:nvPr/>
          </p:nvSpPr>
          <p:spPr>
            <a:xfrm>
              <a:off x="7713583" y="4765551"/>
              <a:ext cx="1425024" cy="445712"/>
            </a:xfrm>
            <a:prstGeom prst="rect">
              <a:avLst/>
            </a:prstGeom>
            <a:gradFill>
              <a:gsLst>
                <a:gs pos="0">
                  <a:srgbClr val="7030A0">
                    <a:alpha val="90000"/>
                  </a:srgbClr>
                </a:gs>
                <a:gs pos="17000">
                  <a:srgbClr val="00B0F0">
                    <a:alpha val="90000"/>
                  </a:srgbClr>
                </a:gs>
                <a:gs pos="56544">
                  <a:srgbClr val="60CE32"/>
                </a:gs>
                <a:gs pos="34000">
                  <a:srgbClr val="84CCC9">
                    <a:alpha val="90000"/>
                  </a:srgbClr>
                </a:gs>
                <a:gs pos="50000">
                  <a:srgbClr val="00B050">
                    <a:alpha val="90000"/>
                  </a:srgbClr>
                </a:gs>
                <a:gs pos="67313">
                  <a:srgbClr val="FFFF00">
                    <a:alpha val="90000"/>
                  </a:srgbClr>
                </a:gs>
                <a:gs pos="84000">
                  <a:schemeClr val="accent2">
                    <a:alpha val="90000"/>
                  </a:schemeClr>
                </a:gs>
                <a:gs pos="100000">
                  <a:srgbClr val="FF0000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DFE2FA4-F5A0-D97A-437A-CC842F358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523" y="2144175"/>
              <a:ext cx="6658477" cy="2421264"/>
            </a:xfrm>
            <a:prstGeom prst="rect">
              <a:avLst/>
            </a:prstGeom>
          </p:spPr>
        </p:pic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8241E31-98C6-EC41-2FFA-29E7F003B099}"/>
                </a:ext>
              </a:extLst>
            </p:cNvPr>
            <p:cNvCxnSpPr/>
            <p:nvPr/>
          </p:nvCxnSpPr>
          <p:spPr>
            <a:xfrm>
              <a:off x="5831801" y="5240447"/>
              <a:ext cx="587064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280DE3B-9EB2-622F-AE65-B8BE9FFD24EA}"/>
                </a:ext>
              </a:extLst>
            </p:cNvPr>
            <p:cNvSpPr txBox="1"/>
            <p:nvPr/>
          </p:nvSpPr>
          <p:spPr>
            <a:xfrm>
              <a:off x="5828090" y="4394713"/>
              <a:ext cx="1377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一级光谱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C5C6C18-9D5C-AD76-57C7-3E4C31B7E6EC}"/>
                </a:ext>
              </a:extLst>
            </p:cNvPr>
            <p:cNvSpPr txBox="1"/>
            <p:nvPr/>
          </p:nvSpPr>
          <p:spPr>
            <a:xfrm>
              <a:off x="5832380" y="4900682"/>
              <a:ext cx="1377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二级光谱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7859657-728E-165F-6DD5-E31C7BF68E8E}"/>
                </a:ext>
              </a:extLst>
            </p:cNvPr>
            <p:cNvSpPr txBox="1"/>
            <p:nvPr/>
          </p:nvSpPr>
          <p:spPr>
            <a:xfrm>
              <a:off x="5836861" y="5414160"/>
              <a:ext cx="1377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三级光谱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EC3585B-056A-2430-09B2-7B24F5EBA10F}"/>
                  </a:ext>
                </a:extLst>
              </p:cNvPr>
              <p:cNvSpPr txBox="1"/>
              <p:nvPr/>
            </p:nvSpPr>
            <p:spPr>
              <a:xfrm>
                <a:off x="507460" y="2435639"/>
                <a:ext cx="502606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不同级次的衍射光谱可能重叠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，重叠条件：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级红光位置 ≥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𝑘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+1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级紫光位置。</a:t>
                </a:r>
                <a:endParaRPr lang="en-US" altLang="zh-CN" sz="16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EC3585B-056A-2430-09B2-7B24F5EBA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435639"/>
                <a:ext cx="5026063" cy="800219"/>
              </a:xfrm>
              <a:prstGeom prst="rect">
                <a:avLst/>
              </a:prstGeom>
              <a:blipFill>
                <a:blip r:embed="rId4"/>
                <a:stretch>
                  <a:fillRect l="-606" b="-6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>
            <a:extLst>
              <a:ext uri="{FF2B5EF4-FFF2-40B4-BE49-F238E27FC236}">
                <a16:creationId xmlns:a16="http://schemas.microsoft.com/office/drawing/2014/main" id="{87967632-C72A-32B6-4330-24FC2EDE6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65" y="2144175"/>
            <a:ext cx="5589338" cy="3877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E66804-3A8A-A0FF-55FE-45ACD01B9B79}"/>
                  </a:ext>
                </a:extLst>
              </p:cNvPr>
              <p:cNvSpPr txBox="1"/>
              <p:nvPr/>
            </p:nvSpPr>
            <p:spPr>
              <a:xfrm>
                <a:off x="507460" y="3888603"/>
                <a:ext cx="505219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若光线斜射入光栅，则：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光栅方程：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𝑏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𝑠𝑖𝑛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𝑠𝑖𝑛𝑖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)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规定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恒为正值；若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同侧，则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为正；反之为负。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E66804-3A8A-A0FF-55FE-45ACD01B9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888603"/>
                <a:ext cx="5052194" cy="1169551"/>
              </a:xfrm>
              <a:prstGeom prst="rect">
                <a:avLst/>
              </a:prstGeom>
              <a:blipFill>
                <a:blip r:embed="rId6"/>
                <a:stretch>
                  <a:fillRect l="-603" b="-3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3963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FC45ABE-AD0A-DCB3-A932-3FB75B1C4AF8}"/>
              </a:ext>
            </a:extLst>
          </p:cNvPr>
          <p:cNvCxnSpPr/>
          <p:nvPr/>
        </p:nvCxnSpPr>
        <p:spPr>
          <a:xfrm>
            <a:off x="8593301" y="4842120"/>
            <a:ext cx="2556458" cy="0"/>
          </a:xfrm>
          <a:prstGeom prst="line">
            <a:avLst/>
          </a:prstGeom>
          <a:ln w="12700">
            <a:solidFill>
              <a:srgbClr val="FFC00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5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若衍射时的单缝改为圆孔，即得圆孔的衍射图样。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4E48A3-6FB7-0651-F242-54213196FAE0}"/>
                  </a:ext>
                </a:extLst>
              </p:cNvPr>
              <p:cNvSpPr txBox="1"/>
              <p:nvPr/>
            </p:nvSpPr>
            <p:spPr>
              <a:xfrm>
                <a:off x="507460" y="2035800"/>
                <a:ext cx="7254857" cy="970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圆孔衍射的图样 中央是一个明亮的圆形斑纹，称作 艾里斑。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艾里斑 的 半角宽度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  <a:cs typeface="Times New Roman" panose="02020603050405020304" pitchFamily="18" charset="0"/>
                      </a:rPr>
                      <m:t>1.22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4E48A3-6FB7-0651-F242-54213196F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035800"/>
                <a:ext cx="7254857" cy="970394"/>
              </a:xfrm>
              <a:prstGeom prst="rect">
                <a:avLst/>
              </a:prstGeom>
              <a:blipFill>
                <a:blip r:embed="rId3"/>
                <a:stretch>
                  <a:fillRect l="-420"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6C7E1E1-62C1-6D79-F5B1-F30721E8B7F0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圆孔衍射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87765B-D75F-929B-A0EA-9364AE3CB0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8" b="14086"/>
          <a:stretch/>
        </p:blipFill>
        <p:spPr>
          <a:xfrm>
            <a:off x="7762317" y="1606147"/>
            <a:ext cx="4429683" cy="2161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E10215D-41C8-DB61-3D12-AE067ACA3E89}"/>
                  </a:ext>
                </a:extLst>
              </p:cNvPr>
              <p:cNvSpPr txBox="1"/>
              <p:nvPr/>
            </p:nvSpPr>
            <p:spPr>
              <a:xfrm>
                <a:off x="507460" y="3185922"/>
                <a:ext cx="7254857" cy="1164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光学仪器的 </a:t>
                </a:r>
                <a:r>
                  <a:rPr lang="zh-CN" altLang="en-US" sz="1600" u="sng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最小分辨角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 数值上等于 艾里斑的</a:t>
                </a:r>
                <a:r>
                  <a:rPr lang="zh-CN" altLang="en-US" sz="1600" u="sng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半角宽度</a:t>
                </a: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若光学仪器恰能分辨两个物体的轮廓（而不是把它们认为是一个物体），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  <a:cs typeface="Times New Roman" panose="02020603050405020304" pitchFamily="18" charset="0"/>
                  </a:rPr>
                  <a:t>则这两物体相对光学仪器的张角称作最小分辨角。</a:t>
                </a:r>
                <a:endParaRPr lang="zh-CN" altLang="en-US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E10215D-41C8-DB61-3D12-AE067ACA3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185922"/>
                <a:ext cx="7254857" cy="1164358"/>
              </a:xfrm>
              <a:prstGeom prst="rect">
                <a:avLst/>
              </a:prstGeom>
              <a:blipFill>
                <a:blip r:embed="rId5"/>
                <a:stretch>
                  <a:fillRect l="-420" b="-4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06BEDAF0-4501-5A61-0F89-66C57670BF14}"/>
              </a:ext>
            </a:extLst>
          </p:cNvPr>
          <p:cNvGrpSpPr/>
          <p:nvPr/>
        </p:nvGrpSpPr>
        <p:grpSpPr>
          <a:xfrm>
            <a:off x="8593301" y="4349660"/>
            <a:ext cx="2663336" cy="1009071"/>
            <a:chOff x="8593301" y="4349660"/>
            <a:chExt cx="2663336" cy="1009071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A5DF486-EDA5-2D73-D73B-FCF44BBA813D}"/>
                </a:ext>
              </a:extLst>
            </p:cNvPr>
            <p:cNvCxnSpPr>
              <a:endCxn id="8" idx="2"/>
            </p:cNvCxnSpPr>
            <p:nvPr/>
          </p:nvCxnSpPr>
          <p:spPr>
            <a:xfrm flipV="1">
              <a:off x="8593301" y="4456538"/>
              <a:ext cx="2449580" cy="385583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99E7168-10D9-5F88-405D-DF03AEA05508}"/>
                </a:ext>
              </a:extLst>
            </p:cNvPr>
            <p:cNvSpPr/>
            <p:nvPr/>
          </p:nvSpPr>
          <p:spPr>
            <a:xfrm>
              <a:off x="11042881" y="4349660"/>
              <a:ext cx="213756" cy="21375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86F8325-0A6E-95A2-F02A-FFEC5A01BE49}"/>
                </a:ext>
              </a:extLst>
            </p:cNvPr>
            <p:cNvSpPr/>
            <p:nvPr/>
          </p:nvSpPr>
          <p:spPr>
            <a:xfrm>
              <a:off x="11042881" y="5144975"/>
              <a:ext cx="213756" cy="21375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CF944CB-4079-02EB-CABF-AB5CDA23B2A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8593301" y="4842120"/>
              <a:ext cx="2449580" cy="409733"/>
            </a:xfrm>
            <a:prstGeom prst="line">
              <a:avLst/>
            </a:prstGeom>
            <a:ln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8485A13-CFFE-33B0-AF08-3C73641A8FAA}"/>
                </a:ext>
              </a:extLst>
            </p:cNvPr>
            <p:cNvCxnSpPr>
              <a:stCxn id="8" idx="4"/>
              <a:endCxn id="15" idx="0"/>
            </p:cNvCxnSpPr>
            <p:nvPr/>
          </p:nvCxnSpPr>
          <p:spPr>
            <a:xfrm>
              <a:off x="11149759" y="4563416"/>
              <a:ext cx="0" cy="58155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AB869A5-5EE9-E3EA-5DBD-971116C1F24E}"/>
              </a:ext>
            </a:extLst>
          </p:cNvPr>
          <p:cNvGrpSpPr/>
          <p:nvPr/>
        </p:nvGrpSpPr>
        <p:grpSpPr>
          <a:xfrm>
            <a:off x="9188723" y="4664153"/>
            <a:ext cx="658396" cy="629762"/>
            <a:chOff x="9238825" y="4667708"/>
            <a:chExt cx="658396" cy="629762"/>
          </a:xfrm>
        </p:grpSpPr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44D88557-A9AC-E830-769A-45D5AF47BC95}"/>
                </a:ext>
              </a:extLst>
            </p:cNvPr>
            <p:cNvSpPr/>
            <p:nvPr/>
          </p:nvSpPr>
          <p:spPr>
            <a:xfrm rot="479542">
              <a:off x="9238825" y="4667708"/>
              <a:ext cx="131645" cy="629762"/>
            </a:xfrm>
            <a:prstGeom prst="arc">
              <a:avLst>
                <a:gd name="adj1" fmla="val 16673495"/>
                <a:gd name="adj2" fmla="val 20471439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835FB43-A79F-E519-46F5-DA3248F595EB}"/>
                    </a:ext>
                  </a:extLst>
                </p:cNvPr>
                <p:cNvSpPr txBox="1"/>
                <p:nvPr/>
              </p:nvSpPr>
              <p:spPr>
                <a:xfrm>
                  <a:off x="9413613" y="4698700"/>
                  <a:ext cx="48360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solidFill>
                        <a:srgbClr val="FF0000"/>
                      </a:solidFill>
                      <a:effectLst/>
                      <a:latin typeface="方正小标宋简体" panose="02000000000000000000" pitchFamily="2" charset="-122"/>
                      <a:ea typeface="方正小标宋简体" panose="02000000000000000000" pitchFamily="2" charset="-122"/>
                      <a:cs typeface="Times New Roman" panose="02020603050405020304" pitchFamily="18" charset="0"/>
                    </a:rPr>
                    <a:t> </a:t>
                  </a:r>
                  <a:endParaRPr lang="zh-CN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835FB43-A79F-E519-46F5-DA3248F59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3613" y="4698700"/>
                  <a:ext cx="483608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图形 6" descr="眼睛">
            <a:extLst>
              <a:ext uri="{FF2B5EF4-FFF2-40B4-BE49-F238E27FC236}">
                <a16:creationId xmlns:a16="http://schemas.microsoft.com/office/drawing/2014/main" id="{23772787-D116-CA24-EF90-A86E8E07E7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192"/>
          <a:stretch/>
        </p:blipFill>
        <p:spPr>
          <a:xfrm>
            <a:off x="8242791" y="4138391"/>
            <a:ext cx="701021" cy="1407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2EF8B0E0-C17E-15AF-54A3-78F713F1DB78}"/>
                  </a:ext>
                </a:extLst>
              </p:cNvPr>
              <p:cNvSpPr/>
              <p:nvPr/>
            </p:nvSpPr>
            <p:spPr>
              <a:xfrm>
                <a:off x="576364" y="4563416"/>
                <a:ext cx="7182819" cy="1085582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注意：半角宽度、最小分辨角都是角度，请使用几何关系计算长度。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使用近似关系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𝑠𝑖𝑛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𝜃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≈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𝑡𝑎𝑛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𝜃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≈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参与计算。</a:t>
                </a:r>
              </a:p>
            </p:txBody>
          </p:sp>
        </mc:Choice>
        <mc:Fallback xmlns="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2EF8B0E0-C17E-15AF-54A3-78F713F1D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4563416"/>
                <a:ext cx="7182819" cy="108558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241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5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晶体是一个三维光栅，从一个确定的方向看去 可以看做是 由一片片间距为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d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的晶面 堆叠起来的。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4E48A3-6FB7-0651-F242-54213196FAE0}"/>
                  </a:ext>
                </a:extLst>
              </p:cNvPr>
              <p:cNvSpPr txBox="1"/>
              <p:nvPr/>
            </p:nvSpPr>
            <p:spPr>
              <a:xfrm>
                <a:off x="507460" y="2261927"/>
                <a:ext cx="7254857" cy="83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当光线以角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掠射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入晶面时，衍射明纹条件：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布拉格公式：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𝑑𝑠𝑖𝑛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zh-CN" altLang="zh-CN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4E48A3-6FB7-0651-F242-54213196F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261927"/>
                <a:ext cx="7254857" cy="834909"/>
              </a:xfrm>
              <a:prstGeom prst="rect">
                <a:avLst/>
              </a:prstGeom>
              <a:blipFill>
                <a:blip r:embed="rId3"/>
                <a:stretch>
                  <a:fillRect l="-420"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6C7E1E1-62C1-6D79-F5B1-F30721E8B7F0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晶体衍射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2EF8B0E0-C17E-15AF-54A3-78F713F1DB78}"/>
                  </a:ext>
                </a:extLst>
              </p:cNvPr>
              <p:cNvSpPr/>
              <p:nvPr/>
            </p:nvSpPr>
            <p:spPr>
              <a:xfrm>
                <a:off x="576364" y="3428999"/>
                <a:ext cx="7182819" cy="977187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注意：不同于光栅方程，这里的角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是掠射角。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一般而言，应用布拉格公式时，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都应该是确定的。</a:t>
                </a:r>
              </a:p>
            </p:txBody>
          </p:sp>
        </mc:Choice>
        <mc:Fallback xmlns=""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2EF8B0E0-C17E-15AF-54A3-78F713F1D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3428999"/>
                <a:ext cx="7182819" cy="97718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89082C3-7CC3-7D9C-40F3-BF4BBB82E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10" y="1482683"/>
            <a:ext cx="3872743" cy="2923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686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光波的相干叠加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108176" cy="1214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光是一种电磁波，具有波动的一般性质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对于机械波来讲，周期性变化的物理量是质点位移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；对于光波来讲，周期性变化的物理量是电场强度矢量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𝐸</m:t>
                        </m:r>
                      </m:e>
                    </m:acc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如同位移可以线性叠加一般，光振动亦可线性叠加。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108176" cy="1214500"/>
              </a:xfrm>
              <a:prstGeom prst="rect">
                <a:avLst/>
              </a:prstGeom>
              <a:blipFill>
                <a:blip r:embed="rId5"/>
                <a:stretch>
                  <a:fillRect l="-274" b="-5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F4D59AAD-A5CA-E25F-0F86-DCE2C0BFCA2A}"/>
              </a:ext>
            </a:extLst>
          </p:cNvPr>
          <p:cNvSpPr txBox="1"/>
          <p:nvPr/>
        </p:nvSpPr>
        <p:spPr>
          <a:xfrm>
            <a:off x="507460" y="2816034"/>
            <a:ext cx="55885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频率相同、方向平行，相差恒定的光 称作相干光，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能产生稳定的叠加效应。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2F0CFF-1805-72FB-373A-F34CCFA54FFB}"/>
              </a:ext>
            </a:extLst>
          </p:cNvPr>
          <p:cNvSpPr txBox="1"/>
          <p:nvPr/>
        </p:nvSpPr>
        <p:spPr>
          <a:xfrm>
            <a:off x="507460" y="3801176"/>
            <a:ext cx="55885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在波动学中，我们习惯用 相位差 去考察波的叠加。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在光学中，测量和分析 波程差 显然是更方便的。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3" name="波的干涉">
            <a:hlinkClick r:id="" action="ppaction://media"/>
            <a:extLst>
              <a:ext uri="{FF2B5EF4-FFF2-40B4-BE49-F238E27FC236}">
                <a16:creationId xmlns:a16="http://schemas.microsoft.com/office/drawing/2014/main" id="{458D0E00-8E2C-588A-967D-8194E4CDD10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3641" y="2589204"/>
            <a:ext cx="4231574" cy="3173681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6AFCC07-7BF9-922B-9EC7-0793EB82B9B2}"/>
              </a:ext>
            </a:extLst>
          </p:cNvPr>
          <p:cNvGrpSpPr/>
          <p:nvPr/>
        </p:nvGrpSpPr>
        <p:grpSpPr>
          <a:xfrm>
            <a:off x="6145073" y="2513985"/>
            <a:ext cx="3268662" cy="2918294"/>
            <a:chOff x="1518749" y="1604031"/>
            <a:chExt cx="4646913" cy="414880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6EF262F-51FD-D299-BEC8-BA1D7FEAB319}"/>
                </a:ext>
              </a:extLst>
            </p:cNvPr>
            <p:cNvGrpSpPr/>
            <p:nvPr/>
          </p:nvGrpSpPr>
          <p:grpSpPr>
            <a:xfrm>
              <a:off x="1518749" y="1604031"/>
              <a:ext cx="4646913" cy="1609306"/>
              <a:chOff x="1355794" y="2218285"/>
              <a:chExt cx="4646913" cy="1609306"/>
            </a:xfrm>
          </p:grpSpPr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8CFAD156-C2B0-2432-504D-009E5E3AD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55794" y="2357823"/>
                <a:ext cx="0" cy="902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2EE236F1-AFF8-CBBD-B1C9-DFB1159A87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957577" y="3343415"/>
                <a:ext cx="0" cy="9025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C6F36C0D-0741-8A24-326E-2C49A5EFD7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2254" y="2218285"/>
                    <a:ext cx="2989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>
                    <a:extLst>
                      <a:ext uri="{FF2B5EF4-FFF2-40B4-BE49-F238E27FC236}">
                        <a16:creationId xmlns:a16="http://schemas.microsoft.com/office/drawing/2014/main" id="{4DC1C9AF-2CBB-4148-2FE2-F61BB9AE9B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2254" y="2218285"/>
                    <a:ext cx="29893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041" b="-65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0D850D7-9806-EA1A-29B7-4A904A3A878F}"/>
                      </a:ext>
                    </a:extLst>
                  </p:cNvPr>
                  <p:cNvSpPr txBox="1"/>
                  <p:nvPr/>
                </p:nvSpPr>
                <p:spPr>
                  <a:xfrm>
                    <a:off x="5703768" y="3458259"/>
                    <a:ext cx="29893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>
                    <a:extLst>
                      <a:ext uri="{FF2B5EF4-FFF2-40B4-BE49-F238E27FC236}">
                        <a16:creationId xmlns:a16="http://schemas.microsoft.com/office/drawing/2014/main" id="{B0D850D7-9806-EA1A-29B7-4A904A3A87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3768" y="3458259"/>
                    <a:ext cx="29893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2353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0D796208-7F61-8721-72CD-E6628E5634B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20532" y="4134436"/>
              <a:ext cx="0" cy="902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0F99333-BC79-F8B5-56D7-4B58F4D1A47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120532" y="5324031"/>
              <a:ext cx="0" cy="902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C8CA7B2-72AF-BC1F-1779-3CC8358C18EB}"/>
                    </a:ext>
                  </a:extLst>
                </p:cNvPr>
                <p:cNvSpPr txBox="1"/>
                <p:nvPr/>
              </p:nvSpPr>
              <p:spPr>
                <a:xfrm>
                  <a:off x="5866721" y="4193913"/>
                  <a:ext cx="2989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C8CA7B2-72AF-BC1F-1779-3CC8358C1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721" y="4193913"/>
                  <a:ext cx="2989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32353" b="-232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BD56527E-0EF6-BF64-C7BE-16DCA9FF705B}"/>
                    </a:ext>
                  </a:extLst>
                </p:cNvPr>
                <p:cNvSpPr txBox="1"/>
                <p:nvPr/>
              </p:nvSpPr>
              <p:spPr>
                <a:xfrm>
                  <a:off x="5866720" y="5383507"/>
                  <a:ext cx="2989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BD56527E-0EF6-BF64-C7BE-16DCA9FF70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720" y="5383507"/>
                  <a:ext cx="2989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32353" b="-2381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A5C42F9-1FCA-6CBE-286A-DD807D952356}"/>
                  </a:ext>
                </a:extLst>
              </p:cNvPr>
              <p:cNvSpPr txBox="1"/>
              <p:nvPr/>
            </p:nvSpPr>
            <p:spPr>
              <a:xfrm>
                <a:off x="9455385" y="4064363"/>
                <a:ext cx="1599584" cy="41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A5C42F9-1FCA-6CBE-286A-DD807D952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385" y="4064363"/>
                <a:ext cx="1599584" cy="4188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178351D-852B-7B93-7AE1-7584729C9074}"/>
                  </a:ext>
                </a:extLst>
              </p:cNvPr>
              <p:cNvSpPr txBox="1"/>
              <p:nvPr/>
            </p:nvSpPr>
            <p:spPr>
              <a:xfrm>
                <a:off x="9455384" y="4952947"/>
                <a:ext cx="2042067" cy="41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178351D-852B-7B93-7AE1-7584729C9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384" y="4952947"/>
                <a:ext cx="2042067" cy="4188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4964B20-F769-B6DE-0A08-1E03A57593F5}"/>
                  </a:ext>
                </a:extLst>
              </p:cNvPr>
              <p:cNvSpPr txBox="1"/>
              <p:nvPr/>
            </p:nvSpPr>
            <p:spPr>
              <a:xfrm>
                <a:off x="9478558" y="3139669"/>
                <a:ext cx="2090194" cy="41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zh-CN" altLang="en-US" sz="1200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−45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4964B20-F769-B6DE-0A08-1E03A5759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558" y="3139669"/>
                <a:ext cx="2090194" cy="4188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>
            <a:extLst>
              <a:ext uri="{FF2B5EF4-FFF2-40B4-BE49-F238E27FC236}">
                <a16:creationId xmlns:a16="http://schemas.microsoft.com/office/drawing/2014/main" id="{681C24AA-5AD5-F36E-A02E-7AE703348F43}"/>
              </a:ext>
            </a:extLst>
          </p:cNvPr>
          <p:cNvSpPr/>
          <p:nvPr/>
        </p:nvSpPr>
        <p:spPr>
          <a:xfrm>
            <a:off x="11415107" y="4050868"/>
            <a:ext cx="200529" cy="1381411"/>
          </a:xfrm>
          <a:prstGeom prst="rightBrace">
            <a:avLst>
              <a:gd name="adj1" fmla="val 59899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ADFD1348-208F-AAC6-245F-801648B5A3D2}"/>
              </a:ext>
            </a:extLst>
          </p:cNvPr>
          <p:cNvCxnSpPr>
            <a:stCxn id="6" idx="1"/>
            <a:endCxn id="30" idx="3"/>
          </p:cNvCxnSpPr>
          <p:nvPr/>
        </p:nvCxnSpPr>
        <p:spPr>
          <a:xfrm rot="10800000">
            <a:off x="11568752" y="3349118"/>
            <a:ext cx="46884" cy="1392456"/>
          </a:xfrm>
          <a:prstGeom prst="bentConnector5">
            <a:avLst>
              <a:gd name="adj1" fmla="val -388582"/>
              <a:gd name="adj2" fmla="val 67281"/>
              <a:gd name="adj3" fmla="val -387586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C156182-2BF2-8A95-508A-D14AC63A076B}"/>
                  </a:ext>
                </a:extLst>
              </p:cNvPr>
              <p:cNvSpPr txBox="1"/>
              <p:nvPr/>
            </p:nvSpPr>
            <p:spPr>
              <a:xfrm>
                <a:off x="511202" y="4781892"/>
                <a:ext cx="558854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光波的波程 称作 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光程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，光波的波程差 称作 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光程差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光程：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𝐿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𝑛𝑟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这说明介质对光的传播有影响。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C156182-2BF2-8A95-508A-D14AC63A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02" y="4781892"/>
                <a:ext cx="5588540" cy="800219"/>
              </a:xfrm>
              <a:prstGeom prst="rect">
                <a:avLst/>
              </a:prstGeom>
              <a:blipFill>
                <a:blip r:embed="rId14"/>
                <a:stretch>
                  <a:fillRect l="-654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14" grpId="0"/>
      <p:bldP spid="15" grpId="0"/>
      <p:bldP spid="4" grpId="0"/>
      <p:bldP spid="29" grpId="0"/>
      <p:bldP spid="30" grpId="0"/>
      <p:bldP spid="6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双缝干涉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两个普通光源发出的两束光不可能是相干光。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但若将一束光在空间上分成两列，这两列光将是相干光，并且它们的初相差始终为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0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B9A7C8-5447-0530-6EBB-65778CBCD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35" y="1210195"/>
            <a:ext cx="5421226" cy="3280163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F8B5692B-5B91-0532-0A13-F4DEDD1D87EA}"/>
              </a:ext>
            </a:extLst>
          </p:cNvPr>
          <p:cNvGrpSpPr/>
          <p:nvPr/>
        </p:nvGrpSpPr>
        <p:grpSpPr>
          <a:xfrm>
            <a:off x="7660544" y="3888921"/>
            <a:ext cx="1680028" cy="645183"/>
            <a:chOff x="7660544" y="3888921"/>
            <a:chExt cx="1680028" cy="645183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96246F6-BB6A-7D20-C954-02E90E9DAC11}"/>
                </a:ext>
              </a:extLst>
            </p:cNvPr>
            <p:cNvCxnSpPr/>
            <p:nvPr/>
          </p:nvCxnSpPr>
          <p:spPr>
            <a:xfrm>
              <a:off x="7784194" y="4015015"/>
              <a:ext cx="5660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133276FA-D317-70E4-5EB5-E2EB7ACF4D10}"/>
                </a:ext>
              </a:extLst>
            </p:cNvPr>
            <p:cNvCxnSpPr/>
            <p:nvPr/>
          </p:nvCxnSpPr>
          <p:spPr>
            <a:xfrm>
              <a:off x="8650513" y="3888922"/>
              <a:ext cx="5660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B5F4808-4FFF-8C91-292D-64302DDDC94B}"/>
                </a:ext>
              </a:extLst>
            </p:cNvPr>
            <p:cNvCxnSpPr/>
            <p:nvPr/>
          </p:nvCxnSpPr>
          <p:spPr>
            <a:xfrm>
              <a:off x="8650513" y="4257105"/>
              <a:ext cx="5660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70CADBC-78FD-210E-D9C4-71D9D9FD39AC}"/>
                    </a:ext>
                  </a:extLst>
                </p:cNvPr>
                <p:cNvSpPr txBox="1"/>
                <p:nvPr/>
              </p:nvSpPr>
              <p:spPr>
                <a:xfrm>
                  <a:off x="7660544" y="4015015"/>
                  <a:ext cx="8659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FF0000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平行光 </a:t>
                  </a:r>
                  <a14:m>
                    <m:oMath xmlns:m="http://schemas.openxmlformats.org/officeDocument/2006/math">
                      <m:r>
                        <a:rPr lang="en-US" altLang="zh-CN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𝐸</m:t>
                      </m:r>
                    </m:oMath>
                  </a14:m>
                  <a:endParaRPr lang="zh-CN" altLang="en-US" sz="1200" dirty="0">
                    <a:solidFill>
                      <a:srgbClr val="FF000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70CADBC-78FD-210E-D9C4-71D9D9FD3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0544" y="4015015"/>
                  <a:ext cx="86596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04" t="-2222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11A532D-84AC-F4FE-7798-67FDD04B77D2}"/>
                    </a:ext>
                  </a:extLst>
                </p:cNvPr>
                <p:cNvSpPr txBox="1"/>
                <p:nvPr/>
              </p:nvSpPr>
              <p:spPr>
                <a:xfrm>
                  <a:off x="8526510" y="4257105"/>
                  <a:ext cx="8140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F17723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分光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F17723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rgbClr val="F17723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F17723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sz="1200" dirty="0">
                    <a:solidFill>
                      <a:srgbClr val="F17723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11A532D-84AC-F4FE-7798-67FDD04B7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6510" y="4257105"/>
                  <a:ext cx="81406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52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18B37C1-0F3B-2415-4BBF-06EE05027E14}"/>
                    </a:ext>
                  </a:extLst>
                </p:cNvPr>
                <p:cNvSpPr txBox="1"/>
                <p:nvPr/>
              </p:nvSpPr>
              <p:spPr>
                <a:xfrm>
                  <a:off x="8526510" y="3888921"/>
                  <a:ext cx="8140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F17723"/>
                      </a:solidFill>
                      <a:latin typeface="仿宋" panose="02010609060101010101" pitchFamily="49" charset="-122"/>
                      <a:ea typeface="仿宋" panose="02010609060101010101" pitchFamily="49" charset="-122"/>
                    </a:rPr>
                    <a:t>分光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F17723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rgbClr val="F17723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F17723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sz="1200" dirty="0">
                    <a:solidFill>
                      <a:srgbClr val="F17723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18B37C1-0F3B-2415-4BBF-06EE0502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6510" y="3888921"/>
                  <a:ext cx="81406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52" t="-2222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ED3FA9-863E-E23C-616C-57EAB16E068C}"/>
                  </a:ext>
                </a:extLst>
              </p:cNvPr>
              <p:cNvSpPr txBox="1"/>
              <p:nvPr/>
            </p:nvSpPr>
            <p:spPr>
              <a:xfrm>
                <a:off x="507460" y="2309603"/>
                <a:ext cx="4444129" cy="1621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明暗条纹是由光程差引起的：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干涉加强：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，半波长的偶数</a:t>
                </a: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干涉减弱：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=±(2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+1)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，半波长的奇数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ED3FA9-863E-E23C-616C-57EAB16E0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309603"/>
                <a:ext cx="4444129" cy="1621213"/>
              </a:xfrm>
              <a:prstGeom prst="rect">
                <a:avLst/>
              </a:prstGeom>
              <a:blipFill>
                <a:blip r:embed="rId7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图片 45">
            <a:extLst>
              <a:ext uri="{FF2B5EF4-FFF2-40B4-BE49-F238E27FC236}">
                <a16:creationId xmlns:a16="http://schemas.microsoft.com/office/drawing/2014/main" id="{67BC8682-4FEA-13D0-3974-292057451C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83" y="2221870"/>
            <a:ext cx="6121791" cy="3442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6C9356B-DE16-0EED-F759-71C223798E4D}"/>
                  </a:ext>
                </a:extLst>
              </p:cNvPr>
              <p:cNvSpPr txBox="1"/>
              <p:nvPr/>
            </p:nvSpPr>
            <p:spPr>
              <a:xfrm>
                <a:off x="507460" y="3987352"/>
                <a:ext cx="5179336" cy="142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光程差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的计算</a:t>
                </a: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对屏上某点</a:t>
                </a:r>
                <a:r>
                  <a:rPr lang="en-US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，其光程差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rgbClr val="F1914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rgbClr val="F2693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rgbClr val="00B7EE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依据此式，可得到明暗纹位置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B7EE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的坐标与条纹间距。</a:t>
                </a: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6C9356B-DE16-0EED-F759-71C223798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987352"/>
                <a:ext cx="5179336" cy="1426353"/>
              </a:xfrm>
              <a:prstGeom prst="rect">
                <a:avLst/>
              </a:prstGeom>
              <a:blipFill>
                <a:blip r:embed="rId9"/>
                <a:stretch>
                  <a:fillRect l="-588" b="-4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64AD73A6-3453-0CD3-30D9-91B6AA8A67C8}"/>
              </a:ext>
            </a:extLst>
          </p:cNvPr>
          <p:cNvGrpSpPr/>
          <p:nvPr/>
        </p:nvGrpSpPr>
        <p:grpSpPr>
          <a:xfrm>
            <a:off x="10840453" y="2221870"/>
            <a:ext cx="347352" cy="292657"/>
            <a:chOff x="10840453" y="2221870"/>
            <a:chExt cx="347352" cy="292657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93C782C-089D-5722-02AA-1064733E4422}"/>
                </a:ext>
              </a:extLst>
            </p:cNvPr>
            <p:cNvSpPr/>
            <p:nvPr/>
          </p:nvSpPr>
          <p:spPr>
            <a:xfrm>
              <a:off x="10840453" y="2430306"/>
              <a:ext cx="84221" cy="84221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B0E0E6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E765428-62A4-EF90-17D1-84261A0CE49F}"/>
                </a:ext>
              </a:extLst>
            </p:cNvPr>
            <p:cNvSpPr txBox="1"/>
            <p:nvPr/>
          </p:nvSpPr>
          <p:spPr>
            <a:xfrm>
              <a:off x="10920326" y="2221870"/>
              <a:ext cx="267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仿宋" panose="02010609060101010101" pitchFamily="49" charset="-122"/>
                  <a:ea typeface="仿宋" panose="02010609060101010101" pitchFamily="49" charset="-122"/>
                </a:rPr>
                <a:t>P</a:t>
              </a:r>
              <a:endParaRPr lang="zh-CN" altLang="en-US" sz="1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2DE2368C-3DB5-4E5B-4765-9BE9A41B44C1}"/>
              </a:ext>
            </a:extLst>
          </p:cNvPr>
          <p:cNvSpPr txBox="1"/>
          <p:nvPr/>
        </p:nvSpPr>
        <p:spPr>
          <a:xfrm>
            <a:off x="3220211" y="775742"/>
            <a:ext cx="1639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杨氏双缝干涉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8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0091 0.1011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双缝干涉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若在光路中插入介质，光程将会改变，光程差就会改变，则明暗条纹分布将会改变。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ED3FA9-863E-E23C-616C-57EAB16E068C}"/>
                  </a:ext>
                </a:extLst>
              </p:cNvPr>
              <p:cNvSpPr txBox="1"/>
              <p:nvPr/>
            </p:nvSpPr>
            <p:spPr>
              <a:xfrm>
                <a:off x="507460" y="1997186"/>
                <a:ext cx="2863139" cy="2240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在屏中心的</a:t>
                </a:r>
                <a:r>
                  <a:rPr lang="en-US" altLang="zh-CN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O</a:t>
                </a: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点：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原光程</a:t>
                </a: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原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600" i="1" dirty="0"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原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新光程</a:t>
                </a: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新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𝑛𝑏</m:t>
                    </m:r>
                  </m:oMath>
                </a14:m>
                <a:endParaRPr lang="en-US" altLang="zh-CN" sz="1600" b="0" i="1" dirty="0"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  <m:sub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新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ED3FA9-863E-E23C-616C-57EAB16E0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997186"/>
                <a:ext cx="2863139" cy="2240037"/>
              </a:xfrm>
              <a:prstGeom prst="rect">
                <a:avLst/>
              </a:prstGeom>
              <a:blipFill>
                <a:blip r:embed="rId3"/>
                <a:stretch>
                  <a:fillRect l="-1064" b="-1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369593C-2533-753E-43EC-C5718A4A5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27" y="1720627"/>
            <a:ext cx="5488007" cy="341674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5766BE7-E737-73C0-2727-61166212DD9F}"/>
              </a:ext>
            </a:extLst>
          </p:cNvPr>
          <p:cNvGrpSpPr/>
          <p:nvPr/>
        </p:nvGrpSpPr>
        <p:grpSpPr>
          <a:xfrm>
            <a:off x="3366738" y="2544082"/>
            <a:ext cx="2791589" cy="760888"/>
            <a:chOff x="3366738" y="3305414"/>
            <a:chExt cx="2791589" cy="760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503DFB1-AC60-E902-58BE-FC460AA2C529}"/>
                    </a:ext>
                  </a:extLst>
                </p:cNvPr>
                <p:cNvSpPr txBox="1"/>
                <p:nvPr/>
              </p:nvSpPr>
              <p:spPr>
                <a:xfrm>
                  <a:off x="3560297" y="3366989"/>
                  <a:ext cx="2598030" cy="6377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原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altLang="zh-CN" sz="1600" i="1" dirty="0"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r>
                    <a:rPr lang="en-US" altLang="zh-CN" sz="16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8503DFB1-AC60-E902-58BE-FC460AA2C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0297" y="3366989"/>
                  <a:ext cx="2598030" cy="6377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E6F585C5-29F6-BECB-3060-C9F95BEFD412}"/>
                </a:ext>
              </a:extLst>
            </p:cNvPr>
            <p:cNvSpPr/>
            <p:nvPr/>
          </p:nvSpPr>
          <p:spPr>
            <a:xfrm>
              <a:off x="3366738" y="3305414"/>
              <a:ext cx="193559" cy="760888"/>
            </a:xfrm>
            <a:prstGeom prst="rightBrace">
              <a:avLst>
                <a:gd name="adj1" fmla="val 56609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77DC9D-7270-61DE-24FD-831BA46BA71D}"/>
              </a:ext>
            </a:extLst>
          </p:cNvPr>
          <p:cNvGrpSpPr/>
          <p:nvPr/>
        </p:nvGrpSpPr>
        <p:grpSpPr>
          <a:xfrm>
            <a:off x="3366738" y="3428999"/>
            <a:ext cx="2791589" cy="760888"/>
            <a:chOff x="3366738" y="4190331"/>
            <a:chExt cx="2791589" cy="760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75FA636-B97E-25C1-13F2-FDAF9EAA0AD4}"/>
                    </a:ext>
                  </a:extLst>
                </p:cNvPr>
                <p:cNvSpPr txBox="1"/>
                <p:nvPr/>
              </p:nvSpPr>
              <p:spPr>
                <a:xfrm>
                  <a:off x="3560297" y="4242245"/>
                  <a:ext cx="2598030" cy="6449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新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𝑛𝑏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altLang="zh-CN" sz="1600" i="1" dirty="0"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r>
                    <a:rPr lang="en-US" altLang="zh-CN" sz="16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𝑏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775FA636-B97E-25C1-13F2-FDAF9EAA0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0297" y="4242245"/>
                  <a:ext cx="2598030" cy="6449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右大括号 28">
              <a:extLst>
                <a:ext uri="{FF2B5EF4-FFF2-40B4-BE49-F238E27FC236}">
                  <a16:creationId xmlns:a16="http://schemas.microsoft.com/office/drawing/2014/main" id="{B2448444-413E-B506-D5CF-9D539C1A63B7}"/>
                </a:ext>
              </a:extLst>
            </p:cNvPr>
            <p:cNvSpPr/>
            <p:nvPr/>
          </p:nvSpPr>
          <p:spPr>
            <a:xfrm>
              <a:off x="3366738" y="4190331"/>
              <a:ext cx="193559" cy="760888"/>
            </a:xfrm>
            <a:prstGeom prst="rightBrace">
              <a:avLst>
                <a:gd name="adj1" fmla="val 56609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0D4E41-1AFE-5BB0-C6DC-037FC104123E}"/>
                  </a:ext>
                </a:extLst>
              </p:cNvPr>
              <p:cNvSpPr txBox="1"/>
              <p:nvPr/>
            </p:nvSpPr>
            <p:spPr>
              <a:xfrm>
                <a:off x="507460" y="5122584"/>
                <a:ext cx="11108176" cy="58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光程差每变动一个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𝜆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，明条纹移动一级，故：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新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原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𝜆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，即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𝜆</m:t>
                    </m:r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，由此知道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1+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0D4E41-1AFE-5BB0-C6DC-037FC1041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5122584"/>
                <a:ext cx="11108176" cy="589777"/>
              </a:xfrm>
              <a:prstGeom prst="rect">
                <a:avLst/>
              </a:prstGeom>
              <a:blipFill>
                <a:blip r:embed="rId7"/>
                <a:stretch>
                  <a:fillRect l="-274" b="-9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5F88034-25C6-818B-F638-F2A99C4682BB}"/>
                  </a:ext>
                </a:extLst>
              </p:cNvPr>
              <p:cNvSpPr txBox="1"/>
              <p:nvPr/>
            </p:nvSpPr>
            <p:spPr>
              <a:xfrm>
                <a:off x="511741" y="4335914"/>
                <a:ext cx="6097112" cy="798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此时 若 中央明纹 移动至 原来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级明纹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𝑂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’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处，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说明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原来的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𝑘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级明纹 移动至 现在的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𝑂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点 处。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5F88034-25C6-818B-F638-F2A99C468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41" y="4335914"/>
                <a:ext cx="6097112" cy="798617"/>
              </a:xfrm>
              <a:prstGeom prst="rect">
                <a:avLst/>
              </a:prstGeom>
              <a:blipFill>
                <a:blip r:embed="rId8"/>
                <a:stretch>
                  <a:fillRect l="-600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B02F6031-05D9-8188-1500-5116A63EFC7B}"/>
              </a:ext>
            </a:extLst>
          </p:cNvPr>
          <p:cNvSpPr txBox="1"/>
          <p:nvPr/>
        </p:nvSpPr>
        <p:spPr>
          <a:xfrm>
            <a:off x="3220211" y="775742"/>
            <a:ext cx="1639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干涉条纹的变动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099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4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双缝干涉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1108176" cy="1339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若在合适的位置使用平面镜成像来代替光源，也可以形成干涉。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由于反射会带来 </a:t>
                </a:r>
                <a:r>
                  <a:rPr lang="zh-CN" altLang="en-US" sz="1600" u="sng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半波损失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因此光程差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1108176" cy="1339726"/>
              </a:xfrm>
              <a:prstGeom prst="rect">
                <a:avLst/>
              </a:prstGeom>
              <a:blipFill>
                <a:blip r:embed="rId3"/>
                <a:stretch>
                  <a:fillRect l="-274" b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D73B1A7-D765-8A8D-6388-C6219B7E0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07" y="1425186"/>
            <a:ext cx="5501533" cy="3347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923BC89-34A7-0E1E-D30B-3C70FEDF8DEB}"/>
                  </a:ext>
                </a:extLst>
              </p:cNvPr>
              <p:cNvSpPr txBox="1"/>
              <p:nvPr/>
            </p:nvSpPr>
            <p:spPr>
              <a:xfrm>
                <a:off x="507460" y="3098955"/>
                <a:ext cx="4444129" cy="1621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明暗条纹条件：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干涉加强：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，半波长的偶数</a:t>
                </a: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干涉减弱：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=±(2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+1)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，半波长的奇数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923BC89-34A7-0E1E-D30B-3C70FEDF8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098955"/>
                <a:ext cx="4444129" cy="1621213"/>
              </a:xfrm>
              <a:prstGeom prst="rect">
                <a:avLst/>
              </a:prstGeom>
              <a:blipFill>
                <a:blip r:embed="rId5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E4EA27E-CD33-D636-93D8-A1CA4EB4E8C5}"/>
              </a:ext>
            </a:extLst>
          </p:cNvPr>
          <p:cNvSpPr txBox="1"/>
          <p:nvPr/>
        </p:nvSpPr>
        <p:spPr>
          <a:xfrm>
            <a:off x="3220211" y="775742"/>
            <a:ext cx="1639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劳埃德镜干涉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288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薄膜干涉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两个互不平行的平面形成一微小夹角，所夹部分称作 劈尖薄膜。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对于垂直入射的一束</a:t>
            </a:r>
            <a:r>
              <a:rPr lang="zh-CN" altLang="en-US" sz="1600" b="0" dirty="0">
                <a:solidFill>
                  <a:srgbClr val="0169B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入射光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，其传播路径如下：</a:t>
            </a:r>
            <a:endParaRPr lang="en-US" altLang="zh-CN" sz="1600" dirty="0">
              <a:solidFill>
                <a:srgbClr val="0169B7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7167BF-8190-F197-C65A-3DCDA948D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66" y="1249957"/>
            <a:ext cx="4569574" cy="3539718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7EF008AA-195D-B173-A90E-DE3F601B6DD8}"/>
              </a:ext>
            </a:extLst>
          </p:cNvPr>
          <p:cNvGrpSpPr/>
          <p:nvPr/>
        </p:nvGrpSpPr>
        <p:grpSpPr>
          <a:xfrm>
            <a:off x="6892960" y="2447833"/>
            <a:ext cx="1287048" cy="1047820"/>
            <a:chOff x="6623576" y="2447833"/>
            <a:chExt cx="1287048" cy="1047820"/>
          </a:xfrm>
        </p:grpSpPr>
        <p:sp>
          <p:nvSpPr>
            <p:cNvPr id="45" name="右大括号 44">
              <a:extLst>
                <a:ext uri="{FF2B5EF4-FFF2-40B4-BE49-F238E27FC236}">
                  <a16:creationId xmlns:a16="http://schemas.microsoft.com/office/drawing/2014/main" id="{49B0C457-5317-8006-F015-881D2E31A724}"/>
                </a:ext>
              </a:extLst>
            </p:cNvPr>
            <p:cNvSpPr/>
            <p:nvPr/>
          </p:nvSpPr>
          <p:spPr>
            <a:xfrm>
              <a:off x="6623576" y="2447833"/>
              <a:ext cx="186594" cy="1047820"/>
            </a:xfrm>
            <a:prstGeom prst="rightBrace">
              <a:avLst>
                <a:gd name="adj1" fmla="val 76712"/>
                <a:gd name="adj2" fmla="val 5000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0EDEDC3-C998-EF60-E54D-A204297B12FF}"/>
                </a:ext>
              </a:extLst>
            </p:cNvPr>
            <p:cNvSpPr txBox="1"/>
            <p:nvPr/>
          </p:nvSpPr>
          <p:spPr>
            <a:xfrm>
              <a:off x="6892960" y="2768967"/>
              <a:ext cx="1017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相干光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86B0C1E-C1EF-F4C2-21E6-C2ACCC6EB46A}"/>
                  </a:ext>
                </a:extLst>
              </p:cNvPr>
              <p:cNvSpPr txBox="1"/>
              <p:nvPr/>
            </p:nvSpPr>
            <p:spPr>
              <a:xfrm>
                <a:off x="507459" y="4373641"/>
                <a:ext cx="6302711" cy="139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由于角度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十分小，</a:t>
                </a:r>
                <a:r>
                  <a:rPr lang="zh-CN" altLang="en-US" sz="1600" dirty="0">
                    <a:solidFill>
                      <a:srgbClr val="00A0E9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反射光 </a:t>
                </a:r>
                <a:r>
                  <a:rPr lang="en-US" altLang="zh-CN" sz="1600" dirty="0">
                    <a:solidFill>
                      <a:srgbClr val="00A0E9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1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与 </a:t>
                </a:r>
                <a:r>
                  <a:rPr lang="zh-CN" altLang="en-US" sz="1600" dirty="0">
                    <a:solidFill>
                      <a:srgbClr val="009E96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反射光 </a:t>
                </a:r>
                <a:r>
                  <a:rPr lang="en-US" altLang="zh-CN" sz="1600" dirty="0">
                    <a:solidFill>
                      <a:srgbClr val="009E96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2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实际上是重叠的，</a:t>
                </a:r>
                <a:endParaRPr lang="en-US" altLang="zh-CN" sz="1600" dirty="0">
                  <a:solidFill>
                    <a:schemeClr val="tx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这两束光线的 光程差 为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𝛿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𝑛𝑒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或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𝑛𝑒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solidFill>
                    <a:schemeClr val="tx1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请注意两次反射是否都有半波损失。</a:t>
                </a:r>
                <a:endParaRPr lang="en-US" altLang="zh-CN" sz="16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86B0C1E-C1EF-F4C2-21E6-C2ACCC6EB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4373641"/>
                <a:ext cx="6302711" cy="1390958"/>
              </a:xfrm>
              <a:prstGeom prst="rect">
                <a:avLst/>
              </a:prstGeom>
              <a:blipFill>
                <a:blip r:embed="rId4"/>
                <a:stretch>
                  <a:fillRect l="-484" b="-4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7E64DB1E-D7DC-8FE6-297E-94C0B9F76866}"/>
              </a:ext>
            </a:extLst>
          </p:cNvPr>
          <p:cNvGrpSpPr/>
          <p:nvPr/>
        </p:nvGrpSpPr>
        <p:grpSpPr>
          <a:xfrm>
            <a:off x="6892960" y="5307844"/>
            <a:ext cx="4536411" cy="526184"/>
            <a:chOff x="7153638" y="5446394"/>
            <a:chExt cx="4536411" cy="526184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2EC5228-6F53-4C84-48BA-CD89BD09B2C5}"/>
                </a:ext>
              </a:extLst>
            </p:cNvPr>
            <p:cNvSpPr/>
            <p:nvPr/>
          </p:nvSpPr>
          <p:spPr>
            <a:xfrm rot="20948824">
              <a:off x="7153638" y="5446394"/>
              <a:ext cx="4508756" cy="1043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E8BFA9F-393F-6221-7F22-631F08AE5275}"/>
                </a:ext>
              </a:extLst>
            </p:cNvPr>
            <p:cNvSpPr/>
            <p:nvPr/>
          </p:nvSpPr>
          <p:spPr>
            <a:xfrm>
              <a:off x="7181293" y="5868255"/>
              <a:ext cx="4508756" cy="1043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4E2BA8F4-17EA-2E78-D0F0-7AC1C6163A97}"/>
              </a:ext>
            </a:extLst>
          </p:cNvPr>
          <p:cNvGrpSpPr/>
          <p:nvPr/>
        </p:nvGrpSpPr>
        <p:grpSpPr>
          <a:xfrm>
            <a:off x="6892960" y="5062915"/>
            <a:ext cx="674877" cy="684539"/>
            <a:chOff x="6892960" y="5062915"/>
            <a:chExt cx="674877" cy="684539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E76F2F9-1C66-7209-4C9C-D3A8E4FFA457}"/>
                </a:ext>
              </a:extLst>
            </p:cNvPr>
            <p:cNvSpPr txBox="1"/>
            <p:nvPr/>
          </p:nvSpPr>
          <p:spPr>
            <a:xfrm>
              <a:off x="6892960" y="5062915"/>
              <a:ext cx="6748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玻璃</a:t>
              </a:r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693C13E7-892C-32E6-4C33-AE12394BB38E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7230399" y="5401469"/>
              <a:ext cx="101480" cy="345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229C7150-5FFD-109D-9EA0-E47FF6DD433D}"/>
              </a:ext>
            </a:extLst>
          </p:cNvPr>
          <p:cNvGrpSpPr/>
          <p:nvPr/>
        </p:nvGrpSpPr>
        <p:grpSpPr>
          <a:xfrm>
            <a:off x="10613533" y="5271130"/>
            <a:ext cx="1389852" cy="338554"/>
            <a:chOff x="10613533" y="5271130"/>
            <a:chExt cx="1389852" cy="338554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19E2672-DF24-9A24-7F22-B23D88E23C89}"/>
                </a:ext>
              </a:extLst>
            </p:cNvPr>
            <p:cNvSpPr txBox="1"/>
            <p:nvPr/>
          </p:nvSpPr>
          <p:spPr>
            <a:xfrm>
              <a:off x="10975003" y="5271130"/>
              <a:ext cx="1028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空气劈尖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C2BD6B46-6DDB-FD2E-7C83-8792C9B7F965}"/>
                </a:ext>
              </a:extLst>
            </p:cNvPr>
            <p:cNvCxnSpPr>
              <a:cxnSpLocks/>
              <a:stCxn id="61" idx="1"/>
            </p:cNvCxnSpPr>
            <p:nvPr/>
          </p:nvCxnSpPr>
          <p:spPr>
            <a:xfrm flipH="1">
              <a:off x="10613533" y="5440407"/>
              <a:ext cx="3614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BC0FC13-EA62-B2E1-0715-94BD8DA7346B}"/>
              </a:ext>
            </a:extLst>
          </p:cNvPr>
          <p:cNvGrpSpPr/>
          <p:nvPr/>
        </p:nvGrpSpPr>
        <p:grpSpPr>
          <a:xfrm>
            <a:off x="7501427" y="4819195"/>
            <a:ext cx="3869788" cy="908830"/>
            <a:chOff x="7501427" y="4819195"/>
            <a:chExt cx="3869788" cy="908830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DD85B9D-D9C4-9FDF-9828-14DB9C0D4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1427" y="4990152"/>
              <a:ext cx="3869788" cy="73787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AF8E944D-2259-2B24-BDEA-708244E7E8A6}"/>
                </a:ext>
              </a:extLst>
            </p:cNvPr>
            <p:cNvGrpSpPr/>
            <p:nvPr/>
          </p:nvGrpSpPr>
          <p:grpSpPr>
            <a:xfrm>
              <a:off x="8889168" y="4819195"/>
              <a:ext cx="853404" cy="539893"/>
              <a:chOff x="8889168" y="4819195"/>
              <a:chExt cx="853404" cy="539893"/>
            </a:xfrm>
          </p:grpSpPr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54BB5607-577A-A934-3896-D8359E04EE08}"/>
                  </a:ext>
                </a:extLst>
              </p:cNvPr>
              <p:cNvSpPr txBox="1"/>
              <p:nvPr/>
            </p:nvSpPr>
            <p:spPr>
              <a:xfrm>
                <a:off x="8889168" y="4819195"/>
                <a:ext cx="853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rgbClr val="F2693F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上表面</a:t>
                </a:r>
              </a:p>
            </p:txBody>
          </p: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EF2E0E9C-2B84-A5C3-B417-6AF004377DC7}"/>
                  </a:ext>
                </a:extLst>
              </p:cNvPr>
              <p:cNvCxnSpPr>
                <a:cxnSpLocks/>
                <a:stCxn id="74" idx="2"/>
              </p:cNvCxnSpPr>
              <p:nvPr/>
            </p:nvCxnSpPr>
            <p:spPr>
              <a:xfrm>
                <a:off x="9315870" y="5157749"/>
                <a:ext cx="66309" cy="2013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C4673AC-1768-5B96-2442-D3F122D1DC8D}"/>
              </a:ext>
            </a:extLst>
          </p:cNvPr>
          <p:cNvGrpSpPr/>
          <p:nvPr/>
        </p:nvGrpSpPr>
        <p:grpSpPr>
          <a:xfrm>
            <a:off x="7501427" y="5728025"/>
            <a:ext cx="3927944" cy="539893"/>
            <a:chOff x="7501427" y="5728025"/>
            <a:chExt cx="3927944" cy="539893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B04B2F44-93BF-B656-4B13-DD3D422E7AE8}"/>
                </a:ext>
              </a:extLst>
            </p:cNvPr>
            <p:cNvCxnSpPr>
              <a:cxnSpLocks/>
            </p:cNvCxnSpPr>
            <p:nvPr/>
          </p:nvCxnSpPr>
          <p:spPr>
            <a:xfrm>
              <a:off x="7501427" y="5728025"/>
              <a:ext cx="3927944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4FBA4C0-BA5F-3F32-610C-C13F68F3A25A}"/>
                </a:ext>
              </a:extLst>
            </p:cNvPr>
            <p:cNvGrpSpPr/>
            <p:nvPr/>
          </p:nvGrpSpPr>
          <p:grpSpPr>
            <a:xfrm>
              <a:off x="9222041" y="5747454"/>
              <a:ext cx="853404" cy="520464"/>
              <a:chOff x="9222041" y="5747454"/>
              <a:chExt cx="853404" cy="520464"/>
            </a:xfrm>
          </p:grpSpPr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2B25452-CE15-45B6-7EC3-E5D43140E7B5}"/>
                  </a:ext>
                </a:extLst>
              </p:cNvPr>
              <p:cNvSpPr txBox="1"/>
              <p:nvPr/>
            </p:nvSpPr>
            <p:spPr>
              <a:xfrm>
                <a:off x="9222041" y="5929364"/>
                <a:ext cx="853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rgbClr val="00B05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下表面</a:t>
                </a:r>
              </a:p>
            </p:txBody>
          </p: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D88A26BC-9336-6E5E-49AC-9723F9568C19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 flipV="1">
                <a:off x="9648743" y="5747454"/>
                <a:ext cx="0" cy="18191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75EDACD7-B17A-F325-D20B-263C8CC15075}"/>
              </a:ext>
            </a:extLst>
          </p:cNvPr>
          <p:cNvSpPr txBox="1"/>
          <p:nvPr/>
        </p:nvSpPr>
        <p:spPr>
          <a:xfrm>
            <a:off x="3220211" y="775742"/>
            <a:ext cx="2036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劈尖薄膜等厚干涉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F2526944-7F36-06BC-DDB4-54AE5E531DD7}"/>
              </a:ext>
            </a:extLst>
          </p:cNvPr>
          <p:cNvGrpSpPr/>
          <p:nvPr/>
        </p:nvGrpSpPr>
        <p:grpSpPr>
          <a:xfrm>
            <a:off x="532490" y="2346251"/>
            <a:ext cx="6360470" cy="1769471"/>
            <a:chOff x="532490" y="2346251"/>
            <a:chExt cx="6360470" cy="176947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2280573-CD67-3FAF-233C-231B435BEB16}"/>
                </a:ext>
              </a:extLst>
            </p:cNvPr>
            <p:cNvSpPr txBox="1"/>
            <p:nvPr/>
          </p:nvSpPr>
          <p:spPr>
            <a:xfrm>
              <a:off x="617548" y="2497691"/>
              <a:ext cx="961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169B7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入射光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C19AF1B-A9BE-A39E-45A0-4C2A33E85413}"/>
                </a:ext>
              </a:extLst>
            </p:cNvPr>
            <p:cNvSpPr txBox="1"/>
            <p:nvPr/>
          </p:nvSpPr>
          <p:spPr>
            <a:xfrm>
              <a:off x="2866344" y="2497691"/>
              <a:ext cx="1176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A0E9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反射光 </a:t>
              </a:r>
              <a:r>
                <a:rPr lang="en-US" altLang="zh-CN" dirty="0">
                  <a:solidFill>
                    <a:srgbClr val="00A0E9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1</a:t>
              </a:r>
              <a:endParaRPr lang="zh-CN" altLang="en-US" dirty="0">
                <a:solidFill>
                  <a:srgbClr val="00A0E9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D037046-C101-83CE-7246-8BBD13F6A84A}"/>
                </a:ext>
              </a:extLst>
            </p:cNvPr>
            <p:cNvSpPr txBox="1"/>
            <p:nvPr/>
          </p:nvSpPr>
          <p:spPr>
            <a:xfrm>
              <a:off x="2866344" y="3070784"/>
              <a:ext cx="1176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9E96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中间光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48FB1E9-A398-B6F3-7596-067CF8F2BD19}"/>
                </a:ext>
              </a:extLst>
            </p:cNvPr>
            <p:cNvSpPr txBox="1"/>
            <p:nvPr/>
          </p:nvSpPr>
          <p:spPr>
            <a:xfrm>
              <a:off x="5106674" y="3067086"/>
              <a:ext cx="1176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9E96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反射光 </a:t>
              </a:r>
              <a:r>
                <a:rPr lang="en-US" altLang="zh-CN" dirty="0">
                  <a:solidFill>
                    <a:srgbClr val="009E96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2</a:t>
              </a:r>
              <a:endParaRPr lang="zh-CN" altLang="en-US" dirty="0">
                <a:solidFill>
                  <a:srgbClr val="009E96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386C649-2E33-DC11-79E0-99FE9327CF8C}"/>
                </a:ext>
              </a:extLst>
            </p:cNvPr>
            <p:cNvSpPr txBox="1"/>
            <p:nvPr/>
          </p:nvSpPr>
          <p:spPr>
            <a:xfrm>
              <a:off x="5106674" y="3596092"/>
              <a:ext cx="178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透射光</a:t>
              </a:r>
              <a:r>
                <a:rPr lang="zh-CN" altLang="en-US" sz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（未画出）</a:t>
              </a:r>
              <a:endParaRPr lang="zh-CN" altLang="en-US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CF98AC6-23B9-44EE-27C8-9B14DAF7D7DB}"/>
                </a:ext>
              </a:extLst>
            </p:cNvPr>
            <p:cNvGrpSpPr/>
            <p:nvPr/>
          </p:nvGrpSpPr>
          <p:grpSpPr>
            <a:xfrm>
              <a:off x="1561503" y="2447833"/>
              <a:ext cx="1567066" cy="809511"/>
              <a:chOff x="1500581" y="2391126"/>
              <a:chExt cx="1567066" cy="809511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69A9577D-100F-E59F-B907-DAD02981E07E}"/>
                  </a:ext>
                </a:extLst>
              </p:cNvPr>
              <p:cNvGrpSpPr/>
              <p:nvPr/>
            </p:nvGrpSpPr>
            <p:grpSpPr>
              <a:xfrm>
                <a:off x="1500581" y="2391126"/>
                <a:ext cx="1561117" cy="307777"/>
                <a:chOff x="1500581" y="2391126"/>
                <a:chExt cx="1561117" cy="307777"/>
              </a:xfrm>
            </p:grpSpPr>
            <p:cxnSp>
              <p:nvCxnSpPr>
                <p:cNvPr id="12" name="直接箭头连接符 11">
                  <a:extLst>
                    <a:ext uri="{FF2B5EF4-FFF2-40B4-BE49-F238E27FC236}">
                      <a16:creationId xmlns:a16="http://schemas.microsoft.com/office/drawing/2014/main" id="{CCFBC7E5-F73B-5030-DBCB-9DBB11DA31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0581" y="2698903"/>
                  <a:ext cx="122766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68D1D656-6FB6-97DB-293F-912B785824EC}"/>
                    </a:ext>
                  </a:extLst>
                </p:cNvPr>
                <p:cNvSpPr txBox="1"/>
                <p:nvPr/>
              </p:nvSpPr>
              <p:spPr>
                <a:xfrm>
                  <a:off x="1626598" y="2391126"/>
                  <a:ext cx="14351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上表面反射</a:t>
                  </a:r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770D3E6B-A149-D1A3-5D95-0CB3FC46E362}"/>
                  </a:ext>
                </a:extLst>
              </p:cNvPr>
              <p:cNvGrpSpPr/>
              <p:nvPr/>
            </p:nvGrpSpPr>
            <p:grpSpPr>
              <a:xfrm>
                <a:off x="1577755" y="2887268"/>
                <a:ext cx="1489892" cy="313369"/>
                <a:chOff x="1577755" y="2887268"/>
                <a:chExt cx="1489892" cy="313369"/>
              </a:xfrm>
            </p:grpSpPr>
            <p:cxnSp>
              <p:nvCxnSpPr>
                <p:cNvPr id="18" name="直接箭头连接符 17">
                  <a:extLst>
                    <a:ext uri="{FF2B5EF4-FFF2-40B4-BE49-F238E27FC236}">
                      <a16:creationId xmlns:a16="http://schemas.microsoft.com/office/drawing/2014/main" id="{3CB97326-CF1B-3F65-E5E7-84C85E046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7755" y="3200637"/>
                  <a:ext cx="115049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84D17D10-94AA-6724-194E-80DA8C186E3D}"/>
                    </a:ext>
                  </a:extLst>
                </p:cNvPr>
                <p:cNvSpPr txBox="1"/>
                <p:nvPr/>
              </p:nvSpPr>
              <p:spPr>
                <a:xfrm>
                  <a:off x="1632547" y="2887268"/>
                  <a:ext cx="14351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上表面折射</a:t>
                  </a:r>
                </a:p>
              </p:txBody>
            </p:sp>
          </p:grp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B8E58BF-CFA8-65CA-3BB4-66D3F845229F}"/>
                  </a:ext>
                </a:extLst>
              </p:cNvPr>
              <p:cNvCxnSpPr/>
              <p:nvPr/>
            </p:nvCxnSpPr>
            <p:spPr>
              <a:xfrm>
                <a:off x="1577755" y="2703264"/>
                <a:ext cx="0" cy="4961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20F353A-BABD-3AD5-238D-0FB1FD7C1468}"/>
                </a:ext>
              </a:extLst>
            </p:cNvPr>
            <p:cNvGrpSpPr/>
            <p:nvPr/>
          </p:nvGrpSpPr>
          <p:grpSpPr>
            <a:xfrm>
              <a:off x="3752792" y="2953633"/>
              <a:ext cx="1567066" cy="809511"/>
              <a:chOff x="1500581" y="2391126"/>
              <a:chExt cx="1567066" cy="809511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6BAA02A1-CFEF-A0AC-3309-5D3BF89578B0}"/>
                  </a:ext>
                </a:extLst>
              </p:cNvPr>
              <p:cNvGrpSpPr/>
              <p:nvPr/>
            </p:nvGrpSpPr>
            <p:grpSpPr>
              <a:xfrm>
                <a:off x="1500581" y="2391126"/>
                <a:ext cx="1561117" cy="307777"/>
                <a:chOff x="1500581" y="2391126"/>
                <a:chExt cx="1561117" cy="307777"/>
              </a:xfrm>
            </p:grpSpPr>
            <p:cxnSp>
              <p:nvCxnSpPr>
                <p:cNvPr id="42" name="直接箭头连接符 41">
                  <a:extLst>
                    <a:ext uri="{FF2B5EF4-FFF2-40B4-BE49-F238E27FC236}">
                      <a16:creationId xmlns:a16="http://schemas.microsoft.com/office/drawing/2014/main" id="{18AE2D68-4662-A200-6630-1E922BDDDC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0581" y="2698903"/>
                  <a:ext cx="122766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993F909-D9E1-0D87-D069-CBB228699BAD}"/>
                    </a:ext>
                  </a:extLst>
                </p:cNvPr>
                <p:cNvSpPr txBox="1"/>
                <p:nvPr/>
              </p:nvSpPr>
              <p:spPr>
                <a:xfrm>
                  <a:off x="1626598" y="2391126"/>
                  <a:ext cx="14351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下表面反射</a:t>
                  </a: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507D3EA7-58B7-BA5E-52C4-F864DC79C10D}"/>
                  </a:ext>
                </a:extLst>
              </p:cNvPr>
              <p:cNvGrpSpPr/>
              <p:nvPr/>
            </p:nvGrpSpPr>
            <p:grpSpPr>
              <a:xfrm>
                <a:off x="1577755" y="2887268"/>
                <a:ext cx="1489892" cy="313369"/>
                <a:chOff x="1577755" y="2887268"/>
                <a:chExt cx="1489892" cy="313369"/>
              </a:xfrm>
            </p:grpSpPr>
            <p:cxnSp>
              <p:nvCxnSpPr>
                <p:cNvPr id="40" name="直接箭头连接符 39">
                  <a:extLst>
                    <a:ext uri="{FF2B5EF4-FFF2-40B4-BE49-F238E27FC236}">
                      <a16:creationId xmlns:a16="http://schemas.microsoft.com/office/drawing/2014/main" id="{FABAF35D-C8F6-C777-645C-CEE925EE4F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7755" y="3200637"/>
                  <a:ext cx="115049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736082DB-BF16-54BA-810A-1C55AA42F753}"/>
                    </a:ext>
                  </a:extLst>
                </p:cNvPr>
                <p:cNvSpPr txBox="1"/>
                <p:nvPr/>
              </p:nvSpPr>
              <p:spPr>
                <a:xfrm>
                  <a:off x="1632547" y="2887268"/>
                  <a:ext cx="14351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下表面折射</a:t>
                  </a:r>
                </a:p>
              </p:txBody>
            </p:sp>
          </p:grp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CFA9CD49-F7A0-8B58-10DD-1C78CA3431F1}"/>
                  </a:ext>
                </a:extLst>
              </p:cNvPr>
              <p:cNvCxnSpPr/>
              <p:nvPr/>
            </p:nvCxnSpPr>
            <p:spPr>
              <a:xfrm>
                <a:off x="1577755" y="2703264"/>
                <a:ext cx="0" cy="4961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E109461-EC7C-A9AE-83BD-8AFAEDAFAC84}"/>
                </a:ext>
              </a:extLst>
            </p:cNvPr>
            <p:cNvSpPr/>
            <p:nvPr/>
          </p:nvSpPr>
          <p:spPr>
            <a:xfrm>
              <a:off x="576364" y="2346251"/>
              <a:ext cx="6094589" cy="176947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E2E532D-6567-9C55-0C43-73A58A25D344}"/>
                </a:ext>
              </a:extLst>
            </p:cNvPr>
            <p:cNvSpPr txBox="1"/>
            <p:nvPr/>
          </p:nvSpPr>
          <p:spPr>
            <a:xfrm>
              <a:off x="532490" y="3825391"/>
              <a:ext cx="4667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“反射”“透射”代表光的去向，而非其形成方式。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6964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薄膜干涉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4EA27E-CD33-D636-93D8-A1CA4EB4E8C5}"/>
              </a:ext>
            </a:extLst>
          </p:cNvPr>
          <p:cNvSpPr txBox="1"/>
          <p:nvPr/>
        </p:nvSpPr>
        <p:spPr>
          <a:xfrm>
            <a:off x="3220211" y="775742"/>
            <a:ext cx="2036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劈尖薄膜等厚干涉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86B0C1E-C1EF-F4C2-21E6-C2ACCC6EB46A}"/>
              </a:ext>
            </a:extLst>
          </p:cNvPr>
          <p:cNvSpPr txBox="1"/>
          <p:nvPr/>
        </p:nvSpPr>
        <p:spPr>
          <a:xfrm>
            <a:off x="507459" y="1428625"/>
            <a:ext cx="63027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以无半波损失为例：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BA764EC-8B1D-DA81-AF0E-7CAB3CA992B2}"/>
                  </a:ext>
                </a:extLst>
              </p:cNvPr>
              <p:cNvSpPr txBox="1"/>
              <p:nvPr/>
            </p:nvSpPr>
            <p:spPr>
              <a:xfrm>
                <a:off x="507459" y="1928064"/>
                <a:ext cx="4444129" cy="1942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光程差：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𝑛𝑒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；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明暗条纹条件：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干涉加强：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，半波长的偶数</a:t>
                </a: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干涉减弱：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=±(2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+1)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，半波长的奇数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BA764EC-8B1D-DA81-AF0E-7CAB3CA99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1928064"/>
                <a:ext cx="4444129" cy="1942776"/>
              </a:xfrm>
              <a:prstGeom prst="rect">
                <a:avLst/>
              </a:prstGeom>
              <a:blipFill>
                <a:blip r:embed="rId3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2BBECC2-CAC7-B955-5005-A1D12A6EF308}"/>
                  </a:ext>
                </a:extLst>
              </p:cNvPr>
              <p:cNvSpPr txBox="1"/>
              <p:nvPr/>
            </p:nvSpPr>
            <p:spPr>
              <a:xfrm>
                <a:off x="5519713" y="2322073"/>
                <a:ext cx="2083342" cy="1355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条纹对应位置：</a:t>
                </a:r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明纹</a:t>
                </a: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暗纹</a:t>
                </a: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2BBECC2-CAC7-B955-5005-A1D12A6EF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13" y="2322073"/>
                <a:ext cx="2083342" cy="1355820"/>
              </a:xfrm>
              <a:prstGeom prst="rect">
                <a:avLst/>
              </a:prstGeom>
              <a:blipFill>
                <a:blip r:embed="rId4"/>
                <a:stretch>
                  <a:fillRect l="-1462" b="-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>
            <a:extLst>
              <a:ext uri="{FF2B5EF4-FFF2-40B4-BE49-F238E27FC236}">
                <a16:creationId xmlns:a16="http://schemas.microsoft.com/office/drawing/2014/main" id="{89E0BB90-5B42-E60D-52BA-0A7DAFAD4323}"/>
              </a:ext>
            </a:extLst>
          </p:cNvPr>
          <p:cNvSpPr/>
          <p:nvPr/>
        </p:nvSpPr>
        <p:spPr>
          <a:xfrm>
            <a:off x="4859312" y="2129126"/>
            <a:ext cx="397053" cy="1741714"/>
          </a:xfrm>
          <a:prstGeom prst="rightBrace">
            <a:avLst>
              <a:gd name="adj1" fmla="val 5585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688310-B5EF-93E1-88DB-A6594B0A4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12" y="1545361"/>
            <a:ext cx="5033076" cy="2012068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4B6974F5-66EF-F3B5-2721-91A67DBE778C}"/>
              </a:ext>
            </a:extLst>
          </p:cNvPr>
          <p:cNvSpPr txBox="1"/>
          <p:nvPr/>
        </p:nvSpPr>
        <p:spPr>
          <a:xfrm>
            <a:off x="507459" y="4071902"/>
            <a:ext cx="8136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对于材质确定的薄膜，以确定的入射光照射，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某级薄膜干涉的明暗条纹位置 仅与 薄膜厚度 有关，与薄膜倾角大小、薄膜形状均无关。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因此薄膜干涉又称为等厚干涉。 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2941C1D-423D-BE2A-5BC7-A8B9612C877E}"/>
              </a:ext>
            </a:extLst>
          </p:cNvPr>
          <p:cNvGrpSpPr/>
          <p:nvPr/>
        </p:nvGrpSpPr>
        <p:grpSpPr>
          <a:xfrm>
            <a:off x="5288577" y="2099576"/>
            <a:ext cx="6512118" cy="6512118"/>
            <a:chOff x="5288577" y="2099576"/>
            <a:chExt cx="6512118" cy="651211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73DA549-A551-053F-08D0-5034A1ABF8BD}"/>
                </a:ext>
              </a:extLst>
            </p:cNvPr>
            <p:cNvSpPr/>
            <p:nvPr/>
          </p:nvSpPr>
          <p:spPr>
            <a:xfrm>
              <a:off x="5288577" y="2099576"/>
              <a:ext cx="6512118" cy="651211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1400CB0-17D9-EA93-F4A8-1B08CA4293BB}"/>
                </a:ext>
              </a:extLst>
            </p:cNvPr>
            <p:cNvSpPr/>
            <p:nvPr/>
          </p:nvSpPr>
          <p:spPr>
            <a:xfrm rot="20948824">
              <a:off x="8528113" y="5030342"/>
              <a:ext cx="2925165" cy="102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A88979EC-F501-D8B3-DC47-7BA314ED6AF4}"/>
              </a:ext>
            </a:extLst>
          </p:cNvPr>
          <p:cNvSpPr/>
          <p:nvPr/>
        </p:nvSpPr>
        <p:spPr>
          <a:xfrm>
            <a:off x="8544636" y="5304105"/>
            <a:ext cx="2892118" cy="103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86ACE89-8BF1-02E7-CF64-4D9E37131ED5}"/>
              </a:ext>
            </a:extLst>
          </p:cNvPr>
          <p:cNvGrpSpPr/>
          <p:nvPr/>
        </p:nvGrpSpPr>
        <p:grpSpPr>
          <a:xfrm>
            <a:off x="10441334" y="5052699"/>
            <a:ext cx="497710" cy="254028"/>
            <a:chOff x="10441334" y="5052699"/>
            <a:chExt cx="497710" cy="254028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DA127DAF-9598-6920-767D-5FD62FF4D587}"/>
                </a:ext>
              </a:extLst>
            </p:cNvPr>
            <p:cNvCxnSpPr>
              <a:cxnSpLocks/>
            </p:cNvCxnSpPr>
            <p:nvPr/>
          </p:nvCxnSpPr>
          <p:spPr>
            <a:xfrm>
              <a:off x="10441334" y="5054727"/>
              <a:ext cx="0" cy="25200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9F1B34B-FFA6-4EA2-ABFB-46C63478B229}"/>
                </a:ext>
              </a:extLst>
            </p:cNvPr>
            <p:cNvSpPr txBox="1"/>
            <p:nvPr/>
          </p:nvSpPr>
          <p:spPr>
            <a:xfrm>
              <a:off x="10465759" y="5052699"/>
              <a:ext cx="4732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仿宋" panose="02010609060101010101" pitchFamily="49" charset="-122"/>
                  <a:ea typeface="仿宋" panose="02010609060101010101" pitchFamily="49" charset="-122"/>
                </a:rPr>
                <a:t>1 mm</a:t>
              </a:r>
              <a:endParaRPr lang="zh-CN" altLang="en-US" sz="10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AAEDFC8-C925-AC72-6D54-95940AAB8828}"/>
              </a:ext>
            </a:extLst>
          </p:cNvPr>
          <p:cNvGrpSpPr/>
          <p:nvPr/>
        </p:nvGrpSpPr>
        <p:grpSpPr>
          <a:xfrm>
            <a:off x="11055576" y="4926105"/>
            <a:ext cx="628965" cy="378589"/>
            <a:chOff x="11055576" y="4926105"/>
            <a:chExt cx="628965" cy="378589"/>
          </a:xfrm>
        </p:grpSpPr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4F406F46-BFC4-0C88-1F9F-1F392DC62A54}"/>
                </a:ext>
              </a:extLst>
            </p:cNvPr>
            <p:cNvCxnSpPr>
              <a:cxnSpLocks/>
            </p:cNvCxnSpPr>
            <p:nvPr/>
          </p:nvCxnSpPr>
          <p:spPr>
            <a:xfrm>
              <a:off x="11055576" y="4926105"/>
              <a:ext cx="0" cy="37800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7F2B723-16C3-E042-D50E-2EA2F869217D}"/>
                </a:ext>
              </a:extLst>
            </p:cNvPr>
            <p:cNvSpPr txBox="1"/>
            <p:nvPr/>
          </p:nvSpPr>
          <p:spPr>
            <a:xfrm>
              <a:off x="11072143" y="5058473"/>
              <a:ext cx="6123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仿宋" panose="02010609060101010101" pitchFamily="49" charset="-122"/>
                  <a:ea typeface="仿宋" panose="02010609060101010101" pitchFamily="49" charset="-122"/>
                </a:rPr>
                <a:t>1.5 mm</a:t>
              </a:r>
              <a:endParaRPr lang="zh-CN" altLang="en-US" sz="10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DBC7BD1-13FF-877E-054F-EBC400BE5118}"/>
              </a:ext>
            </a:extLst>
          </p:cNvPr>
          <p:cNvGrpSpPr/>
          <p:nvPr/>
        </p:nvGrpSpPr>
        <p:grpSpPr>
          <a:xfrm>
            <a:off x="10212717" y="4682836"/>
            <a:ext cx="439141" cy="365075"/>
            <a:chOff x="10212717" y="4682836"/>
            <a:chExt cx="439141" cy="36507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B1A910-6875-D6FA-37B6-C5FFB9DC3689}"/>
                </a:ext>
              </a:extLst>
            </p:cNvPr>
            <p:cNvSpPr/>
            <p:nvPr/>
          </p:nvSpPr>
          <p:spPr>
            <a:xfrm rot="20938267">
              <a:off x="10388942" y="4944850"/>
              <a:ext cx="81223" cy="103061"/>
            </a:xfrm>
            <a:prstGeom prst="rect">
              <a:avLst/>
            </a:prstGeom>
            <a:solidFill>
              <a:srgbClr val="00B7EE"/>
            </a:solidFill>
            <a:ln>
              <a:solidFill>
                <a:srgbClr val="00B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8454AD-B2D5-FABD-D86F-8BA997A6A481}"/>
                </a:ext>
              </a:extLst>
            </p:cNvPr>
            <p:cNvSpPr txBox="1"/>
            <p:nvPr/>
          </p:nvSpPr>
          <p:spPr>
            <a:xfrm>
              <a:off x="10212717" y="4682836"/>
              <a:ext cx="439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B7EE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K=2</a:t>
              </a:r>
              <a:endParaRPr lang="zh-CN" altLang="en-US" sz="1200" dirty="0">
                <a:solidFill>
                  <a:srgbClr val="00B7EE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9A4D592-DF9F-5E25-0773-51F0BF5A637C}"/>
              </a:ext>
            </a:extLst>
          </p:cNvPr>
          <p:cNvGrpSpPr/>
          <p:nvPr/>
        </p:nvGrpSpPr>
        <p:grpSpPr>
          <a:xfrm>
            <a:off x="10818933" y="4541744"/>
            <a:ext cx="473285" cy="389471"/>
            <a:chOff x="10818933" y="4541744"/>
            <a:chExt cx="473285" cy="389471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E0AF8684-0F5F-6216-AF69-60E4A7D25D68}"/>
                </a:ext>
              </a:extLst>
            </p:cNvPr>
            <p:cNvSpPr/>
            <p:nvPr/>
          </p:nvSpPr>
          <p:spPr>
            <a:xfrm rot="20938267">
              <a:off x="11003695" y="4828154"/>
              <a:ext cx="81223" cy="103061"/>
            </a:xfrm>
            <a:prstGeom prst="rect">
              <a:avLst/>
            </a:prstGeom>
            <a:solidFill>
              <a:srgbClr val="00B7EE"/>
            </a:solidFill>
            <a:ln>
              <a:solidFill>
                <a:srgbClr val="00B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55D1E13-D8A6-0D2E-A772-ECEA8C747695}"/>
                </a:ext>
              </a:extLst>
            </p:cNvPr>
            <p:cNvSpPr txBox="1"/>
            <p:nvPr/>
          </p:nvSpPr>
          <p:spPr>
            <a:xfrm>
              <a:off x="10818933" y="4541744"/>
              <a:ext cx="473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B7EE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K=3</a:t>
              </a:r>
              <a:endParaRPr lang="zh-CN" altLang="en-US" sz="1200" dirty="0">
                <a:solidFill>
                  <a:srgbClr val="00B7EE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39EA5F3-1CA2-49EB-5078-9A0C563F01FC}"/>
              </a:ext>
            </a:extLst>
          </p:cNvPr>
          <p:cNvGrpSpPr/>
          <p:nvPr/>
        </p:nvGrpSpPr>
        <p:grpSpPr>
          <a:xfrm>
            <a:off x="9521853" y="4659129"/>
            <a:ext cx="439141" cy="395458"/>
            <a:chOff x="9521853" y="4659129"/>
            <a:chExt cx="439141" cy="395458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B947D73-CA5B-31D8-8D7A-9E65DF93F852}"/>
                </a:ext>
              </a:extLst>
            </p:cNvPr>
            <p:cNvSpPr/>
            <p:nvPr/>
          </p:nvSpPr>
          <p:spPr>
            <a:xfrm rot="20651269">
              <a:off x="9733366" y="4951526"/>
              <a:ext cx="81223" cy="103061"/>
            </a:xfrm>
            <a:prstGeom prst="rect">
              <a:avLst/>
            </a:prstGeom>
            <a:solidFill>
              <a:srgbClr val="00B7EE"/>
            </a:solidFill>
            <a:ln>
              <a:solidFill>
                <a:srgbClr val="00B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6813EC6-25F8-233E-1C23-5E7DBE705B2C}"/>
                </a:ext>
              </a:extLst>
            </p:cNvPr>
            <p:cNvSpPr txBox="1"/>
            <p:nvPr/>
          </p:nvSpPr>
          <p:spPr>
            <a:xfrm>
              <a:off x="9521853" y="4659129"/>
              <a:ext cx="439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B7EE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K=2</a:t>
              </a:r>
              <a:endParaRPr lang="zh-CN" altLang="en-US" sz="1200" dirty="0">
                <a:solidFill>
                  <a:srgbClr val="00B7EE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A065D03-D575-D582-4501-282DFAA580C3}"/>
              </a:ext>
            </a:extLst>
          </p:cNvPr>
          <p:cNvGrpSpPr/>
          <p:nvPr/>
        </p:nvGrpSpPr>
        <p:grpSpPr>
          <a:xfrm>
            <a:off x="9995745" y="4509969"/>
            <a:ext cx="473285" cy="417042"/>
            <a:chOff x="9995745" y="4509969"/>
            <a:chExt cx="473285" cy="417042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FDECC0A7-BA79-5DAD-8FDE-54B136A101A8}"/>
                </a:ext>
              </a:extLst>
            </p:cNvPr>
            <p:cNvSpPr/>
            <p:nvPr/>
          </p:nvSpPr>
          <p:spPr>
            <a:xfrm rot="20651269">
              <a:off x="10192524" y="4823950"/>
              <a:ext cx="81223" cy="103061"/>
            </a:xfrm>
            <a:prstGeom prst="rect">
              <a:avLst/>
            </a:prstGeom>
            <a:solidFill>
              <a:srgbClr val="00B7EE"/>
            </a:solidFill>
            <a:ln>
              <a:solidFill>
                <a:srgbClr val="00B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0105779C-3150-3CC1-5FCF-AD7EC32DD7AD}"/>
                </a:ext>
              </a:extLst>
            </p:cNvPr>
            <p:cNvSpPr txBox="1"/>
            <p:nvPr/>
          </p:nvSpPr>
          <p:spPr>
            <a:xfrm>
              <a:off x="9995745" y="4509969"/>
              <a:ext cx="4732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B7EE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K=3</a:t>
              </a:r>
              <a:endParaRPr lang="zh-CN" altLang="en-US" sz="1200" dirty="0">
                <a:solidFill>
                  <a:srgbClr val="00B7EE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sp>
        <p:nvSpPr>
          <p:cNvPr id="69" name="直角三角形 68">
            <a:extLst>
              <a:ext uri="{FF2B5EF4-FFF2-40B4-BE49-F238E27FC236}">
                <a16:creationId xmlns:a16="http://schemas.microsoft.com/office/drawing/2014/main" id="{D60849D5-8BF1-7CCD-F2D1-E69259EFD894}"/>
              </a:ext>
            </a:extLst>
          </p:cNvPr>
          <p:cNvSpPr/>
          <p:nvPr/>
        </p:nvSpPr>
        <p:spPr>
          <a:xfrm flipH="1">
            <a:off x="10507123" y="2968195"/>
            <a:ext cx="228019" cy="63575"/>
          </a:xfrm>
          <a:prstGeom prst="rtTriangle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直角三角形 129">
            <a:extLst>
              <a:ext uri="{FF2B5EF4-FFF2-40B4-BE49-F238E27FC236}">
                <a16:creationId xmlns:a16="http://schemas.microsoft.com/office/drawing/2014/main" id="{B92747DB-CBB5-2256-3F8F-9BE68709D5AE}"/>
              </a:ext>
            </a:extLst>
          </p:cNvPr>
          <p:cNvSpPr/>
          <p:nvPr/>
        </p:nvSpPr>
        <p:spPr>
          <a:xfrm flipH="1">
            <a:off x="10456213" y="3005601"/>
            <a:ext cx="301378" cy="84029"/>
          </a:xfrm>
          <a:prstGeom prst="rtTriangle">
            <a:avLst/>
          </a:prstGeom>
          <a:noFill/>
          <a:ln w="13212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1" name="直角三角形 130">
            <a:extLst>
              <a:ext uri="{FF2B5EF4-FFF2-40B4-BE49-F238E27FC236}">
                <a16:creationId xmlns:a16="http://schemas.microsoft.com/office/drawing/2014/main" id="{8018AC62-C2B3-A921-ABD6-4E60B4579307}"/>
              </a:ext>
            </a:extLst>
          </p:cNvPr>
          <p:cNvSpPr/>
          <p:nvPr/>
        </p:nvSpPr>
        <p:spPr>
          <a:xfrm flipH="1">
            <a:off x="10405304" y="3043007"/>
            <a:ext cx="374738" cy="104482"/>
          </a:xfrm>
          <a:prstGeom prst="rtTriangle">
            <a:avLst/>
          </a:prstGeom>
          <a:noFill/>
          <a:ln w="13724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2" name="直角三角形 131">
            <a:extLst>
              <a:ext uri="{FF2B5EF4-FFF2-40B4-BE49-F238E27FC236}">
                <a16:creationId xmlns:a16="http://schemas.microsoft.com/office/drawing/2014/main" id="{1F217670-1DE2-22B8-DE47-13AAA72D7CB0}"/>
              </a:ext>
            </a:extLst>
          </p:cNvPr>
          <p:cNvSpPr/>
          <p:nvPr/>
        </p:nvSpPr>
        <p:spPr>
          <a:xfrm flipH="1">
            <a:off x="10354396" y="3080413"/>
            <a:ext cx="448097" cy="124936"/>
          </a:xfrm>
          <a:prstGeom prst="rtTriangle">
            <a:avLst/>
          </a:prstGeom>
          <a:noFill/>
          <a:ln w="14236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3" name="直角三角形 132">
            <a:extLst>
              <a:ext uri="{FF2B5EF4-FFF2-40B4-BE49-F238E27FC236}">
                <a16:creationId xmlns:a16="http://schemas.microsoft.com/office/drawing/2014/main" id="{DC0ADE49-71E2-8B63-F134-4FD6821ECD97}"/>
              </a:ext>
            </a:extLst>
          </p:cNvPr>
          <p:cNvSpPr/>
          <p:nvPr/>
        </p:nvSpPr>
        <p:spPr>
          <a:xfrm flipH="1">
            <a:off x="10303486" y="3117821"/>
            <a:ext cx="521456" cy="145389"/>
          </a:xfrm>
          <a:prstGeom prst="rtTriangle">
            <a:avLst/>
          </a:prstGeom>
          <a:noFill/>
          <a:ln w="14748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4" name="直角三角形 133">
            <a:extLst>
              <a:ext uri="{FF2B5EF4-FFF2-40B4-BE49-F238E27FC236}">
                <a16:creationId xmlns:a16="http://schemas.microsoft.com/office/drawing/2014/main" id="{C0489B2E-F79C-8C0B-EE10-8D8161E6EF7C}"/>
              </a:ext>
            </a:extLst>
          </p:cNvPr>
          <p:cNvSpPr/>
          <p:nvPr/>
        </p:nvSpPr>
        <p:spPr>
          <a:xfrm flipH="1">
            <a:off x="10252577" y="3155227"/>
            <a:ext cx="594815" cy="165843"/>
          </a:xfrm>
          <a:prstGeom prst="rtTriangle">
            <a:avLst/>
          </a:prstGeom>
          <a:noFill/>
          <a:ln w="15260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5" name="直角三角形 134">
            <a:extLst>
              <a:ext uri="{FF2B5EF4-FFF2-40B4-BE49-F238E27FC236}">
                <a16:creationId xmlns:a16="http://schemas.microsoft.com/office/drawing/2014/main" id="{D09DD084-836C-8426-58F6-1AA16A23007C}"/>
              </a:ext>
            </a:extLst>
          </p:cNvPr>
          <p:cNvSpPr/>
          <p:nvPr/>
        </p:nvSpPr>
        <p:spPr>
          <a:xfrm flipH="1">
            <a:off x="10201669" y="3192634"/>
            <a:ext cx="668175" cy="186297"/>
          </a:xfrm>
          <a:prstGeom prst="rtTriangle">
            <a:avLst/>
          </a:prstGeom>
          <a:noFill/>
          <a:ln w="15773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6" name="直角三角形 135">
            <a:extLst>
              <a:ext uri="{FF2B5EF4-FFF2-40B4-BE49-F238E27FC236}">
                <a16:creationId xmlns:a16="http://schemas.microsoft.com/office/drawing/2014/main" id="{E7FEF478-85F1-2FF9-89F3-A9346A9F21D8}"/>
              </a:ext>
            </a:extLst>
          </p:cNvPr>
          <p:cNvSpPr/>
          <p:nvPr/>
        </p:nvSpPr>
        <p:spPr>
          <a:xfrm flipH="1">
            <a:off x="10150758" y="3230039"/>
            <a:ext cx="741534" cy="206750"/>
          </a:xfrm>
          <a:prstGeom prst="rtTriangle">
            <a:avLst/>
          </a:prstGeom>
          <a:noFill/>
          <a:ln w="16285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7" name="直角三角形 136">
            <a:extLst>
              <a:ext uri="{FF2B5EF4-FFF2-40B4-BE49-F238E27FC236}">
                <a16:creationId xmlns:a16="http://schemas.microsoft.com/office/drawing/2014/main" id="{0294C358-3F92-A1AC-3A08-23CF0F9515CD}"/>
              </a:ext>
            </a:extLst>
          </p:cNvPr>
          <p:cNvSpPr/>
          <p:nvPr/>
        </p:nvSpPr>
        <p:spPr>
          <a:xfrm flipH="1">
            <a:off x="10099850" y="3267445"/>
            <a:ext cx="814893" cy="227204"/>
          </a:xfrm>
          <a:prstGeom prst="rtTriangle">
            <a:avLst/>
          </a:prstGeom>
          <a:noFill/>
          <a:ln w="16797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8" name="直角三角形 137">
            <a:extLst>
              <a:ext uri="{FF2B5EF4-FFF2-40B4-BE49-F238E27FC236}">
                <a16:creationId xmlns:a16="http://schemas.microsoft.com/office/drawing/2014/main" id="{9BD07BF0-97A4-0DC7-0F30-28EE808980B2}"/>
              </a:ext>
            </a:extLst>
          </p:cNvPr>
          <p:cNvSpPr/>
          <p:nvPr/>
        </p:nvSpPr>
        <p:spPr>
          <a:xfrm flipH="1">
            <a:off x="10048940" y="3304852"/>
            <a:ext cx="888252" cy="247658"/>
          </a:xfrm>
          <a:prstGeom prst="rtTriangle">
            <a:avLst/>
          </a:prstGeom>
          <a:noFill/>
          <a:ln w="17309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9" name="直角三角形 138">
            <a:extLst>
              <a:ext uri="{FF2B5EF4-FFF2-40B4-BE49-F238E27FC236}">
                <a16:creationId xmlns:a16="http://schemas.microsoft.com/office/drawing/2014/main" id="{442A362F-1FAC-A308-2BAC-1799B7F1311D}"/>
              </a:ext>
            </a:extLst>
          </p:cNvPr>
          <p:cNvSpPr/>
          <p:nvPr/>
        </p:nvSpPr>
        <p:spPr>
          <a:xfrm flipH="1">
            <a:off x="9998031" y="3342259"/>
            <a:ext cx="961612" cy="268111"/>
          </a:xfrm>
          <a:prstGeom prst="rtTriangle">
            <a:avLst/>
          </a:prstGeom>
          <a:noFill/>
          <a:ln w="17821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0" name="直角三角形 139">
            <a:extLst>
              <a:ext uri="{FF2B5EF4-FFF2-40B4-BE49-F238E27FC236}">
                <a16:creationId xmlns:a16="http://schemas.microsoft.com/office/drawing/2014/main" id="{E184E352-5457-72AB-5FD0-81B9C767C2D3}"/>
              </a:ext>
            </a:extLst>
          </p:cNvPr>
          <p:cNvSpPr/>
          <p:nvPr/>
        </p:nvSpPr>
        <p:spPr>
          <a:xfrm flipH="1">
            <a:off x="9947123" y="3379666"/>
            <a:ext cx="1034971" cy="288565"/>
          </a:xfrm>
          <a:prstGeom prst="rtTriangle">
            <a:avLst/>
          </a:prstGeom>
          <a:noFill/>
          <a:ln w="18333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1" name="直角三角形 140">
            <a:extLst>
              <a:ext uri="{FF2B5EF4-FFF2-40B4-BE49-F238E27FC236}">
                <a16:creationId xmlns:a16="http://schemas.microsoft.com/office/drawing/2014/main" id="{54D82DFF-E238-46B2-1381-941D7EAB42DB}"/>
              </a:ext>
            </a:extLst>
          </p:cNvPr>
          <p:cNvSpPr/>
          <p:nvPr/>
        </p:nvSpPr>
        <p:spPr>
          <a:xfrm flipH="1">
            <a:off x="9896213" y="3417071"/>
            <a:ext cx="1108330" cy="309018"/>
          </a:xfrm>
          <a:prstGeom prst="rtTriangle">
            <a:avLst/>
          </a:prstGeom>
          <a:noFill/>
          <a:ln w="18845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2" name="直角三角形 141">
            <a:extLst>
              <a:ext uri="{FF2B5EF4-FFF2-40B4-BE49-F238E27FC236}">
                <a16:creationId xmlns:a16="http://schemas.microsoft.com/office/drawing/2014/main" id="{4984F58C-C25E-C385-5572-B113A026F198}"/>
              </a:ext>
            </a:extLst>
          </p:cNvPr>
          <p:cNvSpPr/>
          <p:nvPr/>
        </p:nvSpPr>
        <p:spPr>
          <a:xfrm flipH="1">
            <a:off x="9845304" y="3454478"/>
            <a:ext cx="1181689" cy="329472"/>
          </a:xfrm>
          <a:prstGeom prst="rtTriangle">
            <a:avLst/>
          </a:prstGeom>
          <a:noFill/>
          <a:ln w="19357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3" name="直角三角形 142">
            <a:extLst>
              <a:ext uri="{FF2B5EF4-FFF2-40B4-BE49-F238E27FC236}">
                <a16:creationId xmlns:a16="http://schemas.microsoft.com/office/drawing/2014/main" id="{EB4B75C1-F714-EB97-042C-A6AD34BEE80A}"/>
              </a:ext>
            </a:extLst>
          </p:cNvPr>
          <p:cNvSpPr/>
          <p:nvPr/>
        </p:nvSpPr>
        <p:spPr>
          <a:xfrm flipH="1">
            <a:off x="9794396" y="3491884"/>
            <a:ext cx="1255049" cy="349926"/>
          </a:xfrm>
          <a:prstGeom prst="rtTriangle">
            <a:avLst/>
          </a:prstGeom>
          <a:noFill/>
          <a:ln w="19869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4" name="直角三角形 143">
            <a:extLst>
              <a:ext uri="{FF2B5EF4-FFF2-40B4-BE49-F238E27FC236}">
                <a16:creationId xmlns:a16="http://schemas.microsoft.com/office/drawing/2014/main" id="{BDFF74CF-4C4E-A528-2652-5029E5A70C94}"/>
              </a:ext>
            </a:extLst>
          </p:cNvPr>
          <p:cNvSpPr/>
          <p:nvPr/>
        </p:nvSpPr>
        <p:spPr>
          <a:xfrm flipH="1">
            <a:off x="9743486" y="3529292"/>
            <a:ext cx="1328408" cy="370379"/>
          </a:xfrm>
          <a:prstGeom prst="rtTriangle">
            <a:avLst/>
          </a:prstGeom>
          <a:noFill/>
          <a:ln w="20381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5" name="直角三角形 144">
            <a:extLst>
              <a:ext uri="{FF2B5EF4-FFF2-40B4-BE49-F238E27FC236}">
                <a16:creationId xmlns:a16="http://schemas.microsoft.com/office/drawing/2014/main" id="{54F3FE48-3DB6-5248-29CD-4A1778862E75}"/>
              </a:ext>
            </a:extLst>
          </p:cNvPr>
          <p:cNvSpPr/>
          <p:nvPr/>
        </p:nvSpPr>
        <p:spPr>
          <a:xfrm flipH="1">
            <a:off x="9692577" y="3566698"/>
            <a:ext cx="1401767" cy="390833"/>
          </a:xfrm>
          <a:prstGeom prst="rtTriangle">
            <a:avLst/>
          </a:prstGeom>
          <a:noFill/>
          <a:ln w="20894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6" name="直角三角形 145">
            <a:extLst>
              <a:ext uri="{FF2B5EF4-FFF2-40B4-BE49-F238E27FC236}">
                <a16:creationId xmlns:a16="http://schemas.microsoft.com/office/drawing/2014/main" id="{81600A9A-6E80-B352-8161-A8CC2A3C4366}"/>
              </a:ext>
            </a:extLst>
          </p:cNvPr>
          <p:cNvSpPr/>
          <p:nvPr/>
        </p:nvSpPr>
        <p:spPr>
          <a:xfrm flipH="1">
            <a:off x="9641667" y="3604103"/>
            <a:ext cx="1475126" cy="411286"/>
          </a:xfrm>
          <a:prstGeom prst="rtTriangle">
            <a:avLst/>
          </a:prstGeom>
          <a:noFill/>
          <a:ln w="21406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7" name="直角三角形 146">
            <a:extLst>
              <a:ext uri="{FF2B5EF4-FFF2-40B4-BE49-F238E27FC236}">
                <a16:creationId xmlns:a16="http://schemas.microsoft.com/office/drawing/2014/main" id="{AE38D281-33E6-F31B-E7F1-83F5DE1DD6AD}"/>
              </a:ext>
            </a:extLst>
          </p:cNvPr>
          <p:cNvSpPr/>
          <p:nvPr/>
        </p:nvSpPr>
        <p:spPr>
          <a:xfrm flipH="1">
            <a:off x="9590759" y="3641510"/>
            <a:ext cx="1548486" cy="431740"/>
          </a:xfrm>
          <a:prstGeom prst="rtTriangle">
            <a:avLst/>
          </a:prstGeom>
          <a:noFill/>
          <a:ln w="21918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8" name="直角三角形 147">
            <a:extLst>
              <a:ext uri="{FF2B5EF4-FFF2-40B4-BE49-F238E27FC236}">
                <a16:creationId xmlns:a16="http://schemas.microsoft.com/office/drawing/2014/main" id="{50A0071F-EAFE-677D-2DCF-3609D3B22D23}"/>
              </a:ext>
            </a:extLst>
          </p:cNvPr>
          <p:cNvSpPr/>
          <p:nvPr/>
        </p:nvSpPr>
        <p:spPr>
          <a:xfrm flipH="1">
            <a:off x="9539850" y="3678916"/>
            <a:ext cx="1621845" cy="452194"/>
          </a:xfrm>
          <a:prstGeom prst="rtTriangle">
            <a:avLst/>
          </a:prstGeom>
          <a:noFill/>
          <a:ln w="22430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49" name="直角三角形 148">
            <a:extLst>
              <a:ext uri="{FF2B5EF4-FFF2-40B4-BE49-F238E27FC236}">
                <a16:creationId xmlns:a16="http://schemas.microsoft.com/office/drawing/2014/main" id="{3312DA2C-B0CE-EAD4-4BD4-8ABE627C65A0}"/>
              </a:ext>
            </a:extLst>
          </p:cNvPr>
          <p:cNvSpPr/>
          <p:nvPr/>
        </p:nvSpPr>
        <p:spPr>
          <a:xfrm flipH="1">
            <a:off x="9488940" y="3716324"/>
            <a:ext cx="1695204" cy="472647"/>
          </a:xfrm>
          <a:prstGeom prst="rtTriangle">
            <a:avLst/>
          </a:prstGeom>
          <a:noFill/>
          <a:ln w="22942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0" name="直角三角形 149">
            <a:extLst>
              <a:ext uri="{FF2B5EF4-FFF2-40B4-BE49-F238E27FC236}">
                <a16:creationId xmlns:a16="http://schemas.microsoft.com/office/drawing/2014/main" id="{CE94BBEF-7C32-07FE-BA85-C8DE00F07E5C}"/>
              </a:ext>
            </a:extLst>
          </p:cNvPr>
          <p:cNvSpPr/>
          <p:nvPr/>
        </p:nvSpPr>
        <p:spPr>
          <a:xfrm flipH="1">
            <a:off x="9438032" y="3753730"/>
            <a:ext cx="1768563" cy="493101"/>
          </a:xfrm>
          <a:prstGeom prst="rtTriangle">
            <a:avLst/>
          </a:prstGeom>
          <a:noFill/>
          <a:ln w="23454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1" name="直角三角形 150">
            <a:extLst>
              <a:ext uri="{FF2B5EF4-FFF2-40B4-BE49-F238E27FC236}">
                <a16:creationId xmlns:a16="http://schemas.microsoft.com/office/drawing/2014/main" id="{51D2383F-AA65-48E9-0535-08D2BE28F982}"/>
              </a:ext>
            </a:extLst>
          </p:cNvPr>
          <p:cNvSpPr/>
          <p:nvPr/>
        </p:nvSpPr>
        <p:spPr>
          <a:xfrm flipH="1">
            <a:off x="9387123" y="3791136"/>
            <a:ext cx="1841923" cy="513555"/>
          </a:xfrm>
          <a:prstGeom prst="rtTriangle">
            <a:avLst/>
          </a:prstGeom>
          <a:noFill/>
          <a:ln w="23966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661DFFC0-6BB3-9257-42B1-0DE7476C27CB}"/>
              </a:ext>
            </a:extLst>
          </p:cNvPr>
          <p:cNvSpPr/>
          <p:nvPr/>
        </p:nvSpPr>
        <p:spPr>
          <a:xfrm flipH="1">
            <a:off x="9336213" y="3828542"/>
            <a:ext cx="1915282" cy="534008"/>
          </a:xfrm>
          <a:prstGeom prst="rtTriangle">
            <a:avLst/>
          </a:prstGeom>
          <a:noFill/>
          <a:ln w="24478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3" name="直角三角形 152">
            <a:extLst>
              <a:ext uri="{FF2B5EF4-FFF2-40B4-BE49-F238E27FC236}">
                <a16:creationId xmlns:a16="http://schemas.microsoft.com/office/drawing/2014/main" id="{4497634E-E4BC-19B3-329C-B530C1162D4C}"/>
              </a:ext>
            </a:extLst>
          </p:cNvPr>
          <p:cNvSpPr/>
          <p:nvPr/>
        </p:nvSpPr>
        <p:spPr>
          <a:xfrm flipH="1">
            <a:off x="9285305" y="3865948"/>
            <a:ext cx="1988641" cy="554462"/>
          </a:xfrm>
          <a:prstGeom prst="rtTriangle">
            <a:avLst/>
          </a:prstGeom>
          <a:noFill/>
          <a:ln w="24990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4" name="直角三角形 153">
            <a:extLst>
              <a:ext uri="{FF2B5EF4-FFF2-40B4-BE49-F238E27FC236}">
                <a16:creationId xmlns:a16="http://schemas.microsoft.com/office/drawing/2014/main" id="{E75E0811-DE9F-3F91-646D-B48F9827EA23}"/>
              </a:ext>
            </a:extLst>
          </p:cNvPr>
          <p:cNvSpPr/>
          <p:nvPr/>
        </p:nvSpPr>
        <p:spPr>
          <a:xfrm flipH="1">
            <a:off x="9234394" y="3903356"/>
            <a:ext cx="2062000" cy="574915"/>
          </a:xfrm>
          <a:prstGeom prst="rtTriangle">
            <a:avLst/>
          </a:prstGeom>
          <a:noFill/>
          <a:ln w="25502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5" name="直角三角形 154">
            <a:extLst>
              <a:ext uri="{FF2B5EF4-FFF2-40B4-BE49-F238E27FC236}">
                <a16:creationId xmlns:a16="http://schemas.microsoft.com/office/drawing/2014/main" id="{3F6E6FFA-C51F-68BB-0181-3C3D2CF7665A}"/>
              </a:ext>
            </a:extLst>
          </p:cNvPr>
          <p:cNvSpPr/>
          <p:nvPr/>
        </p:nvSpPr>
        <p:spPr>
          <a:xfrm flipH="1">
            <a:off x="9183486" y="3940762"/>
            <a:ext cx="2135360" cy="595369"/>
          </a:xfrm>
          <a:prstGeom prst="rtTriangle">
            <a:avLst/>
          </a:prstGeom>
          <a:noFill/>
          <a:ln w="26015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6" name="直角三角形 155">
            <a:extLst>
              <a:ext uri="{FF2B5EF4-FFF2-40B4-BE49-F238E27FC236}">
                <a16:creationId xmlns:a16="http://schemas.microsoft.com/office/drawing/2014/main" id="{54978BA4-2B2D-F2FC-2410-8B8BD6294976}"/>
              </a:ext>
            </a:extLst>
          </p:cNvPr>
          <p:cNvSpPr/>
          <p:nvPr/>
        </p:nvSpPr>
        <p:spPr>
          <a:xfrm flipH="1">
            <a:off x="9132577" y="3978168"/>
            <a:ext cx="2208719" cy="615823"/>
          </a:xfrm>
          <a:prstGeom prst="rtTriangle">
            <a:avLst/>
          </a:prstGeom>
          <a:noFill/>
          <a:ln w="26527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7" name="直角三角形 156">
            <a:extLst>
              <a:ext uri="{FF2B5EF4-FFF2-40B4-BE49-F238E27FC236}">
                <a16:creationId xmlns:a16="http://schemas.microsoft.com/office/drawing/2014/main" id="{C1474B92-6D34-4838-7E62-1DAA96C3A476}"/>
              </a:ext>
            </a:extLst>
          </p:cNvPr>
          <p:cNvSpPr/>
          <p:nvPr/>
        </p:nvSpPr>
        <p:spPr>
          <a:xfrm flipH="1">
            <a:off x="9081667" y="4015574"/>
            <a:ext cx="2282078" cy="636276"/>
          </a:xfrm>
          <a:prstGeom prst="rtTriangle">
            <a:avLst/>
          </a:prstGeom>
          <a:noFill/>
          <a:ln w="27039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8" name="直角三角形 157">
            <a:extLst>
              <a:ext uri="{FF2B5EF4-FFF2-40B4-BE49-F238E27FC236}">
                <a16:creationId xmlns:a16="http://schemas.microsoft.com/office/drawing/2014/main" id="{48C57330-130C-4A58-3D22-67920AD7C813}"/>
              </a:ext>
            </a:extLst>
          </p:cNvPr>
          <p:cNvSpPr/>
          <p:nvPr/>
        </p:nvSpPr>
        <p:spPr>
          <a:xfrm flipH="1">
            <a:off x="9030759" y="4052980"/>
            <a:ext cx="2355437" cy="656730"/>
          </a:xfrm>
          <a:prstGeom prst="rtTriangle">
            <a:avLst/>
          </a:prstGeom>
          <a:noFill/>
          <a:ln w="27551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59" name="直角三角形 158">
            <a:extLst>
              <a:ext uri="{FF2B5EF4-FFF2-40B4-BE49-F238E27FC236}">
                <a16:creationId xmlns:a16="http://schemas.microsoft.com/office/drawing/2014/main" id="{EC1A0EA4-3744-E30E-AF20-0975159190AF}"/>
              </a:ext>
            </a:extLst>
          </p:cNvPr>
          <p:cNvSpPr/>
          <p:nvPr/>
        </p:nvSpPr>
        <p:spPr>
          <a:xfrm flipH="1">
            <a:off x="8979850" y="4090388"/>
            <a:ext cx="2428797" cy="677183"/>
          </a:xfrm>
          <a:prstGeom prst="rtTriangle">
            <a:avLst/>
          </a:prstGeom>
          <a:noFill/>
          <a:ln w="28063" cap="flat" cmpd="sng" algn="ctr">
            <a:solidFill>
              <a:schemeClr val="accent5">
                <a:lumMod val="100000"/>
                <a:shade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89" name="直角三角形 88">
            <a:extLst>
              <a:ext uri="{FF2B5EF4-FFF2-40B4-BE49-F238E27FC236}">
                <a16:creationId xmlns:a16="http://schemas.microsoft.com/office/drawing/2014/main" id="{BA685D22-2E6D-1C33-8E44-11EF11CCFD23}"/>
              </a:ext>
            </a:extLst>
          </p:cNvPr>
          <p:cNvSpPr/>
          <p:nvPr/>
        </p:nvSpPr>
        <p:spPr>
          <a:xfrm flipH="1">
            <a:off x="8928941" y="4127794"/>
            <a:ext cx="2502156" cy="697637"/>
          </a:xfrm>
          <a:prstGeom prst="rtTriangle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1C9DC74-BAEF-BAE2-B4B4-EDFE21F04CEA}"/>
                  </a:ext>
                </a:extLst>
              </p:cNvPr>
              <p:cNvSpPr txBox="1"/>
              <p:nvPr/>
            </p:nvSpPr>
            <p:spPr>
              <a:xfrm>
                <a:off x="9119342" y="4120269"/>
                <a:ext cx="13955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0" dirty="0">
                    <a:solidFill>
                      <a:srgbClr val="0169B7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条纹间距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rgbClr val="0169B7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zh-CN" altLang="en-US" sz="1200" dirty="0">
                  <a:solidFill>
                    <a:srgbClr val="0169B7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1C9DC74-BAEF-BAE2-B4B4-EDFE21F04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342" y="4120269"/>
                <a:ext cx="1395524" cy="276999"/>
              </a:xfrm>
              <a:prstGeom prst="rect">
                <a:avLst/>
              </a:prstGeom>
              <a:blipFill>
                <a:blip r:embed="rId6"/>
                <a:stretch>
                  <a:fillRect l="-437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306FBD8C-B1ED-69DE-83DD-D7C2214B3A03}"/>
                  </a:ext>
                </a:extLst>
              </p:cNvPr>
              <p:cNvSpPr txBox="1"/>
              <p:nvPr/>
            </p:nvSpPr>
            <p:spPr>
              <a:xfrm>
                <a:off x="10785638" y="4305756"/>
                <a:ext cx="697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0" dirty="0">
                    <a:solidFill>
                      <a:srgbClr val="0169B7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厚度差</a:t>
                </a:r>
                <a:endParaRPr lang="en-US" altLang="zh-CN" sz="1200" b="0" dirty="0">
                  <a:solidFill>
                    <a:srgbClr val="0169B7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b="0" i="1" smtClean="0">
                          <a:solidFill>
                            <a:srgbClr val="0169B7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∆</m:t>
                      </m:r>
                      <m:r>
                        <a:rPr lang="en-US" altLang="zh-CN" sz="1200" b="0" i="1" smtClean="0">
                          <a:solidFill>
                            <a:srgbClr val="0169B7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𝑒</m:t>
                      </m:r>
                    </m:oMath>
                  </m:oMathPara>
                </a14:m>
                <a:endParaRPr lang="zh-CN" altLang="en-US" sz="1200" dirty="0">
                  <a:solidFill>
                    <a:srgbClr val="0169B7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306FBD8C-B1ED-69DE-83DD-D7C2214B3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638" y="4305756"/>
                <a:ext cx="69786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F20BD72-8A73-F39C-DE5E-884BE3EFCD97}"/>
                  </a:ext>
                </a:extLst>
              </p:cNvPr>
              <p:cNvSpPr txBox="1"/>
              <p:nvPr/>
            </p:nvSpPr>
            <p:spPr>
              <a:xfrm>
                <a:off x="5529531" y="3686570"/>
                <a:ext cx="2758590" cy="533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effectLst/>
                    <a:latin typeface="方正小标宋简体" panose="02000000000000000000" pitchFamily="2" charset="-122"/>
                    <a:ea typeface="方正小标宋简体" panose="02000000000000000000" pitchFamily="2" charset="-122"/>
                    <a:cs typeface="Times New Roman" panose="02020603050405020304" pitchFamily="18" charset="0"/>
                  </a:rPr>
                  <a:t>条纹间距：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  <a:ea typeface="方正小标宋简体" panose="02000000000000000000" pitchFamily="2" charset="-122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𝑠𝑖𝑛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den>
                    </m:f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effectLst/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zh-CN" altLang="en-US" sz="1600" b="0" i="1" smtClean="0">
                            <a:effectLst/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altLang="zh-CN" sz="1600" dirty="0">
                  <a:effectLst/>
                  <a:latin typeface="方正小标宋简体" panose="02000000000000000000" pitchFamily="2" charset="-122"/>
                  <a:ea typeface="方正小标宋简体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EF20BD72-8A73-F39C-DE5E-884BE3EF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531" y="3686570"/>
                <a:ext cx="2758590" cy="533288"/>
              </a:xfrm>
              <a:prstGeom prst="rect">
                <a:avLst/>
              </a:prstGeom>
              <a:blipFill>
                <a:blip r:embed="rId8"/>
                <a:stretch>
                  <a:fillRect l="-1104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272EB286-86A6-4EE6-0FED-9C6571DC9A0D}"/>
              </a:ext>
            </a:extLst>
          </p:cNvPr>
          <p:cNvGrpSpPr/>
          <p:nvPr/>
        </p:nvGrpSpPr>
        <p:grpSpPr>
          <a:xfrm>
            <a:off x="9332319" y="4597907"/>
            <a:ext cx="350353" cy="312879"/>
            <a:chOff x="9403976" y="4597907"/>
            <a:chExt cx="350353" cy="312879"/>
          </a:xfrm>
        </p:grpSpPr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BAB2CD67-1941-05D5-4BC2-CC01DDB62235}"/>
                </a:ext>
              </a:extLst>
            </p:cNvPr>
            <p:cNvSpPr/>
            <p:nvPr/>
          </p:nvSpPr>
          <p:spPr>
            <a:xfrm>
              <a:off x="9403976" y="4709710"/>
              <a:ext cx="91249" cy="201076"/>
            </a:xfrm>
            <a:prstGeom prst="arc">
              <a:avLst/>
            </a:prstGeom>
            <a:ln>
              <a:solidFill>
                <a:srgbClr val="0169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50B4EC39-058B-9E3C-1DD3-D88E93F93DA6}"/>
                    </a:ext>
                  </a:extLst>
                </p:cNvPr>
                <p:cNvSpPr txBox="1"/>
                <p:nvPr/>
              </p:nvSpPr>
              <p:spPr>
                <a:xfrm>
                  <a:off x="9456587" y="4597907"/>
                  <a:ext cx="29774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i="1" smtClean="0">
                            <a:solidFill>
                              <a:srgbClr val="0169B7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𝜃</m:t>
                        </m:r>
                      </m:oMath>
                    </m:oMathPara>
                  </a14:m>
                  <a:endParaRPr lang="zh-CN" altLang="en-US" sz="1200" dirty="0">
                    <a:solidFill>
                      <a:srgbClr val="0169B7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62" name="文本框 161">
                  <a:extLst>
                    <a:ext uri="{FF2B5EF4-FFF2-40B4-BE49-F238E27FC236}">
                      <a16:creationId xmlns:a16="http://schemas.microsoft.com/office/drawing/2014/main" id="{50B4EC39-058B-9E3C-1DD3-D88E93F93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6587" y="4597907"/>
                  <a:ext cx="29774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4018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1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4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6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8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1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40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1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1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44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1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46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1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48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1" presetClass="entr" presetSubtype="0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50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1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54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1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56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1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58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1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60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1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64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1" presetClass="entr" presetSubtype="0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66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1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68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1" presetClass="entr" presetSubtype="0" fill="hold" grpId="0" nodeType="withEffect">
                                  <p:stCondLst>
                                    <p:cond delay="190"/>
                                  </p:stCondLst>
                                  <p:childTnLst>
                                    <p:set>
                                      <p:cBhvr>
                                        <p:cTn id="70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1" presetClass="entr" presetSubtype="0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74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1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76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1" presetClass="entr" presetSubtype="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set>
                                      <p:cBhvr>
                                        <p:cTn id="78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1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80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1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84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1" presetClass="entr" presetSubtype="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86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1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88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1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90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1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1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81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15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-0.05364 -4.07407E-6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0.06653 -3.33333E-6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0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5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3" grpId="0"/>
      <p:bldP spid="55" grpId="0"/>
      <p:bldP spid="6" grpId="0" animBg="1"/>
      <p:bldP spid="57" grpId="0"/>
      <p:bldP spid="60" grpId="0" animBg="1"/>
      <p:bldP spid="69" grpId="0" animBg="1"/>
      <p:bldP spid="69" grpId="1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89" grpId="0" animBg="1"/>
      <p:bldP spid="89" grpId="1" animBg="1"/>
      <p:bldP spid="71" grpId="0"/>
      <p:bldP spid="71" grpId="1"/>
      <p:bldP spid="160" grpId="0"/>
      <p:bldP spid="160" grpId="1"/>
      <p:bldP spid="1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薄膜干涉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除了 反射光 会干涉以外，透射光 也可以发生干涉。</a:t>
            </a:r>
            <a:endParaRPr lang="en-US" altLang="zh-CN" sz="1600" dirty="0">
              <a:solidFill>
                <a:srgbClr val="0169B7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86B0C1E-C1EF-F4C2-21E6-C2ACCC6EB46A}"/>
              </a:ext>
            </a:extLst>
          </p:cNvPr>
          <p:cNvSpPr txBox="1"/>
          <p:nvPr/>
        </p:nvSpPr>
        <p:spPr>
          <a:xfrm>
            <a:off x="507459" y="4309255"/>
            <a:ext cx="11108176" cy="1241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理论推导指出，若反射光能够干涉加强，则透射光必然干涉减弱；若透射光能够干涉加强，反射光必然干涉减弱。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这意味着：干涉减弱不是能量无故消失，干涉加强也不是能量凭空产生。</a:t>
            </a:r>
            <a:endParaRPr lang="en-US" altLang="zh-CN" sz="1600" dirty="0">
              <a:solidFill>
                <a:schemeClr val="tx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	 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干涉的本质 是 能量在空间的重新分配。</a:t>
            </a:r>
            <a:endParaRPr lang="en-US" altLang="zh-CN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5EDACD7-B17A-F325-D20B-263C8CC15075}"/>
              </a:ext>
            </a:extLst>
          </p:cNvPr>
          <p:cNvSpPr txBox="1"/>
          <p:nvPr/>
        </p:nvSpPr>
        <p:spPr>
          <a:xfrm>
            <a:off x="3220211" y="775742"/>
            <a:ext cx="2036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薄膜干涉的应用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1B0FAF-E4F6-4085-6FA6-66E4DDD4F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37" y="646164"/>
            <a:ext cx="4188006" cy="3565304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AC332CD-8DA5-26BC-DB77-3EF2E9C238D7}"/>
              </a:ext>
            </a:extLst>
          </p:cNvPr>
          <p:cNvGrpSpPr/>
          <p:nvPr/>
        </p:nvGrpSpPr>
        <p:grpSpPr>
          <a:xfrm>
            <a:off x="533415" y="2055628"/>
            <a:ext cx="6719297" cy="1943341"/>
            <a:chOff x="533415" y="2055628"/>
            <a:chExt cx="6719297" cy="194334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2280573-CD67-3FAF-233C-231B435BEB16}"/>
                </a:ext>
              </a:extLst>
            </p:cNvPr>
            <p:cNvSpPr txBox="1"/>
            <p:nvPr/>
          </p:nvSpPr>
          <p:spPr>
            <a:xfrm>
              <a:off x="549787" y="2157210"/>
              <a:ext cx="961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00479D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入射光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C19AF1B-A9BE-A39E-45A0-4C2A33E85413}"/>
                </a:ext>
              </a:extLst>
            </p:cNvPr>
            <p:cNvSpPr txBox="1"/>
            <p:nvPr/>
          </p:nvSpPr>
          <p:spPr>
            <a:xfrm>
              <a:off x="1777774" y="2165653"/>
              <a:ext cx="1176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A0E9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反射光 </a:t>
              </a:r>
              <a:r>
                <a:rPr lang="en-US" altLang="zh-CN" sz="1400" dirty="0">
                  <a:solidFill>
                    <a:srgbClr val="00A0E9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1</a:t>
              </a:r>
              <a:endParaRPr lang="zh-CN" altLang="en-US" sz="1400" dirty="0">
                <a:solidFill>
                  <a:srgbClr val="00A0E9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D037046-C101-83CE-7246-8BBD13F6A84A}"/>
                </a:ext>
              </a:extLst>
            </p:cNvPr>
            <p:cNvSpPr txBox="1"/>
            <p:nvPr/>
          </p:nvSpPr>
          <p:spPr>
            <a:xfrm>
              <a:off x="1777774" y="2460241"/>
              <a:ext cx="1176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9E96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中间光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48FB1E9-A398-B6F3-7596-067CF8F2BD19}"/>
                </a:ext>
              </a:extLst>
            </p:cNvPr>
            <p:cNvSpPr txBox="1"/>
            <p:nvPr/>
          </p:nvSpPr>
          <p:spPr>
            <a:xfrm>
              <a:off x="2869545" y="2786475"/>
              <a:ext cx="71814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13B5B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中间光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386C649-2E33-DC11-79E0-99FE9327CF8C}"/>
                </a:ext>
              </a:extLst>
            </p:cNvPr>
            <p:cNvSpPr txBox="1"/>
            <p:nvPr/>
          </p:nvSpPr>
          <p:spPr>
            <a:xfrm>
              <a:off x="2869545" y="2481264"/>
              <a:ext cx="1176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22AC38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透射光 </a:t>
              </a:r>
              <a:r>
                <a:rPr lang="en-US" altLang="zh-CN" sz="1400" dirty="0">
                  <a:solidFill>
                    <a:srgbClr val="22AC38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3</a:t>
              </a:r>
              <a:endParaRPr lang="zh-CN" altLang="en-US" sz="1400" dirty="0">
                <a:solidFill>
                  <a:srgbClr val="22AC38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CF98AC6-23B9-44EE-27C8-9B14DAF7D7DB}"/>
                </a:ext>
              </a:extLst>
            </p:cNvPr>
            <p:cNvGrpSpPr/>
            <p:nvPr/>
          </p:nvGrpSpPr>
          <p:grpSpPr>
            <a:xfrm>
              <a:off x="1404151" y="2308918"/>
              <a:ext cx="373623" cy="305211"/>
              <a:chOff x="1500581" y="2698903"/>
              <a:chExt cx="373623" cy="305211"/>
            </a:xfrm>
          </p:grpSpPr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CCFBC7E5-F73B-5030-DBCB-9DBB11DA3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0581" y="2698903"/>
                <a:ext cx="37362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3CB97326-CF1B-3F65-E5E7-84C85E046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755" y="3004114"/>
                <a:ext cx="2964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B8E58BF-CFA8-65CA-3BB4-66D3F8452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755" y="2703264"/>
                <a:ext cx="0" cy="3008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E109461-EC7C-A9AE-83BD-8AFAEDAFAC84}"/>
                </a:ext>
              </a:extLst>
            </p:cNvPr>
            <p:cNvSpPr/>
            <p:nvPr/>
          </p:nvSpPr>
          <p:spPr>
            <a:xfrm>
              <a:off x="576364" y="2055628"/>
              <a:ext cx="6257205" cy="193834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B388A79-7722-4C87-22A8-51A92ED83987}"/>
                </a:ext>
              </a:extLst>
            </p:cNvPr>
            <p:cNvSpPr txBox="1"/>
            <p:nvPr/>
          </p:nvSpPr>
          <p:spPr>
            <a:xfrm>
              <a:off x="3961316" y="2767874"/>
              <a:ext cx="1176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B7EE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反射光 </a:t>
              </a:r>
              <a:r>
                <a:rPr lang="en-US" altLang="zh-CN" sz="1400" dirty="0">
                  <a:solidFill>
                    <a:srgbClr val="00B7EE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2</a:t>
              </a:r>
              <a:endParaRPr lang="zh-CN" altLang="en-US" sz="1400" dirty="0">
                <a:solidFill>
                  <a:srgbClr val="00B7EE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BB08354-71BA-9870-9468-BB87CDB07476}"/>
                </a:ext>
              </a:extLst>
            </p:cNvPr>
            <p:cNvSpPr txBox="1"/>
            <p:nvPr/>
          </p:nvSpPr>
          <p:spPr>
            <a:xfrm>
              <a:off x="3961316" y="3070663"/>
              <a:ext cx="71814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84CCC9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中间光</a:t>
              </a: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944B95CA-8D16-64BC-7B91-1F464259B1C8}"/>
                </a:ext>
              </a:extLst>
            </p:cNvPr>
            <p:cNvGrpSpPr/>
            <p:nvPr/>
          </p:nvGrpSpPr>
          <p:grpSpPr>
            <a:xfrm>
              <a:off x="2490745" y="2614129"/>
              <a:ext cx="373623" cy="305211"/>
              <a:chOff x="1500581" y="2698903"/>
              <a:chExt cx="373623" cy="305211"/>
            </a:xfrm>
          </p:grpSpPr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CC4D1653-6996-9C30-7D44-447F36CB75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0581" y="2698903"/>
                <a:ext cx="37362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97248428-D0F2-7708-95CE-135C521CB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755" y="3004114"/>
                <a:ext cx="2964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CE01EF04-25F0-FCE4-B6CF-0BF9C7722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755" y="2703264"/>
                <a:ext cx="0" cy="3008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F990909E-08AB-7BE8-6D0F-9584E3E70E80}"/>
                </a:ext>
              </a:extLst>
            </p:cNvPr>
            <p:cNvGrpSpPr/>
            <p:nvPr/>
          </p:nvGrpSpPr>
          <p:grpSpPr>
            <a:xfrm>
              <a:off x="3587691" y="2919340"/>
              <a:ext cx="373623" cy="305211"/>
              <a:chOff x="1500581" y="2698903"/>
              <a:chExt cx="373623" cy="305211"/>
            </a:xfrm>
          </p:grpSpPr>
          <p:cxnSp>
            <p:nvCxnSpPr>
              <p:cNvPr id="82" name="直接箭头连接符 81">
                <a:extLst>
                  <a:ext uri="{FF2B5EF4-FFF2-40B4-BE49-F238E27FC236}">
                    <a16:creationId xmlns:a16="http://schemas.microsoft.com/office/drawing/2014/main" id="{4F9EEBA1-7C72-2C1A-F6FB-8E255285C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0581" y="2698903"/>
                <a:ext cx="37362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9562F1ED-4DC3-4531-7E25-158D1792DC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755" y="3004114"/>
                <a:ext cx="2964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D1EF5980-8717-6D00-62B4-3590D879D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755" y="2703264"/>
                <a:ext cx="0" cy="3008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D90DE6D2-5AD4-7AA1-2836-72F128080391}"/>
                </a:ext>
              </a:extLst>
            </p:cNvPr>
            <p:cNvGrpSpPr/>
            <p:nvPr/>
          </p:nvGrpSpPr>
          <p:grpSpPr>
            <a:xfrm>
              <a:off x="4672959" y="3227116"/>
              <a:ext cx="373623" cy="305211"/>
              <a:chOff x="1500581" y="2698903"/>
              <a:chExt cx="373623" cy="305211"/>
            </a:xfrm>
          </p:grpSpPr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7B55B730-8F43-D5EB-09D5-1307D0410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0581" y="2698903"/>
                <a:ext cx="37362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30418F7B-38DE-2D9B-0A9F-AEBB16D02D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755" y="3004114"/>
                <a:ext cx="2964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7FEF42BE-5C64-690E-AFD1-903F43A86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755" y="2703264"/>
                <a:ext cx="0" cy="3008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D1CFDA2C-AF90-D65C-B00E-C83C7D6115E8}"/>
                </a:ext>
              </a:extLst>
            </p:cNvPr>
            <p:cNvSpPr txBox="1"/>
            <p:nvPr/>
          </p:nvSpPr>
          <p:spPr>
            <a:xfrm>
              <a:off x="5061570" y="3068510"/>
              <a:ext cx="1176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80C269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透射光 </a:t>
              </a:r>
              <a:r>
                <a:rPr lang="en-US" altLang="zh-CN" sz="1400" dirty="0">
                  <a:solidFill>
                    <a:srgbClr val="80C269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4</a:t>
              </a:r>
              <a:endParaRPr lang="zh-CN" altLang="en-US" sz="1400" dirty="0">
                <a:solidFill>
                  <a:srgbClr val="80C269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84A59C7-6AD2-B416-E363-20501EA232CF}"/>
                </a:ext>
              </a:extLst>
            </p:cNvPr>
            <p:cNvSpPr txBox="1"/>
            <p:nvPr/>
          </p:nvSpPr>
          <p:spPr>
            <a:xfrm>
              <a:off x="5046582" y="3378439"/>
              <a:ext cx="71814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中间光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7F22B242-5E77-6A80-025B-1F6DA7B9F395}"/>
                </a:ext>
              </a:extLst>
            </p:cNvPr>
            <p:cNvSpPr txBox="1"/>
            <p:nvPr/>
          </p:nvSpPr>
          <p:spPr>
            <a:xfrm>
              <a:off x="533415" y="3683649"/>
              <a:ext cx="4667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“反射”“透射”代表光的去向，而非其形成方式。</a:t>
              </a: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78D94034-C48F-7409-A70A-737312F7D1A8}"/>
                </a:ext>
              </a:extLst>
            </p:cNvPr>
            <p:cNvGrpSpPr/>
            <p:nvPr/>
          </p:nvGrpSpPr>
          <p:grpSpPr>
            <a:xfrm>
              <a:off x="5742106" y="3534815"/>
              <a:ext cx="373623" cy="305211"/>
              <a:chOff x="1500581" y="2698903"/>
              <a:chExt cx="373623" cy="305211"/>
            </a:xfrm>
          </p:grpSpPr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B3225D51-1F99-78E8-A1A8-950B7A5DDD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0581" y="2698903"/>
                <a:ext cx="373623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E03DF6AD-8EA4-8BC6-6597-291FD022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755" y="3004114"/>
                <a:ext cx="296449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A3312D94-514A-6CCF-ACB0-B4E6E9AFAE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7755" y="2703264"/>
                <a:ext cx="0" cy="30085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B8C5779-A5AA-CC6B-0734-7E972F877BB5}"/>
                </a:ext>
              </a:extLst>
            </p:cNvPr>
            <p:cNvSpPr txBox="1"/>
            <p:nvPr/>
          </p:nvSpPr>
          <p:spPr>
            <a:xfrm>
              <a:off x="6076164" y="3376287"/>
              <a:ext cx="1176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···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C4E2587E-EB4A-05DA-32DC-F7D6EF5626FE}"/>
                </a:ext>
              </a:extLst>
            </p:cNvPr>
            <p:cNvSpPr txBox="1"/>
            <p:nvPr/>
          </p:nvSpPr>
          <p:spPr>
            <a:xfrm>
              <a:off x="6076164" y="3691192"/>
              <a:ext cx="1176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···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4715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25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薄膜干涉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增透膜：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希望透射光最强，则</a:t>
            </a:r>
            <a:r>
              <a:rPr lang="zh-CN" altLang="en-US" sz="1600" u="sng" dirty="0">
                <a:latin typeface="仿宋" panose="02010609060101010101" pitchFamily="49" charset="-122"/>
                <a:ea typeface="仿宋" panose="02010609060101010101" pitchFamily="49" charset="-122"/>
              </a:rPr>
              <a:t>反射光干涉相消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5EDACD7-B17A-F325-D20B-263C8CC15075}"/>
              </a:ext>
            </a:extLst>
          </p:cNvPr>
          <p:cNvSpPr txBox="1"/>
          <p:nvPr/>
        </p:nvSpPr>
        <p:spPr>
          <a:xfrm>
            <a:off x="3220211" y="775742"/>
            <a:ext cx="2036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薄膜干涉的应用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37594A-333E-4FF0-478F-60F6518B3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980" y="2135104"/>
            <a:ext cx="4316655" cy="2729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14E9B1-B395-E218-D035-E615DB369645}"/>
                  </a:ext>
                </a:extLst>
              </p:cNvPr>
              <p:cNvSpPr txBox="1"/>
              <p:nvPr/>
            </p:nvSpPr>
            <p:spPr>
              <a:xfrm>
                <a:off x="507460" y="1850880"/>
                <a:ext cx="4444129" cy="1437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光线垂直入射时：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光程差：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𝑛𝑒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干涉减弱：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=±(2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+1)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，半波长的奇数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14E9B1-B395-E218-D035-E615DB369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850880"/>
                <a:ext cx="4444129" cy="1437701"/>
              </a:xfrm>
              <a:prstGeom prst="rect">
                <a:avLst/>
              </a:prstGeom>
              <a:blipFill>
                <a:blip r:embed="rId4"/>
                <a:stretch>
                  <a:fillRect l="-686" b="-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右大括号 44">
            <a:extLst>
              <a:ext uri="{FF2B5EF4-FFF2-40B4-BE49-F238E27FC236}">
                <a16:creationId xmlns:a16="http://schemas.microsoft.com/office/drawing/2014/main" id="{68C7BF14-0668-D7FE-6B74-76B29F9D7371}"/>
              </a:ext>
            </a:extLst>
          </p:cNvPr>
          <p:cNvSpPr/>
          <p:nvPr/>
        </p:nvSpPr>
        <p:spPr>
          <a:xfrm>
            <a:off x="4827121" y="2569730"/>
            <a:ext cx="248935" cy="718776"/>
          </a:xfrm>
          <a:prstGeom prst="rightBrace">
            <a:avLst>
              <a:gd name="adj1" fmla="val 4525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8AB53E8-1BE1-EB4B-15FA-9CD81F12C142}"/>
                  </a:ext>
                </a:extLst>
              </p:cNvPr>
              <p:cNvSpPr txBox="1"/>
              <p:nvPr/>
            </p:nvSpPr>
            <p:spPr>
              <a:xfrm>
                <a:off x="5171778" y="2647946"/>
                <a:ext cx="2127201" cy="520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厚度</a:t>
                </a: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8AB53E8-1BE1-EB4B-15FA-9CD81F12C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778" y="2647946"/>
                <a:ext cx="2127201" cy="520463"/>
              </a:xfrm>
              <a:prstGeom prst="rect">
                <a:avLst/>
              </a:prstGeom>
              <a:blipFill>
                <a:blip r:embed="rId5"/>
                <a:stretch>
                  <a:fillRect l="-1433" b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>
            <a:extLst>
              <a:ext uri="{FF2B5EF4-FFF2-40B4-BE49-F238E27FC236}">
                <a16:creationId xmlns:a16="http://schemas.microsoft.com/office/drawing/2014/main" id="{D54A7026-1491-4F34-88DF-7C1E303D209E}"/>
              </a:ext>
            </a:extLst>
          </p:cNvPr>
          <p:cNvSpPr txBox="1"/>
          <p:nvPr/>
        </p:nvSpPr>
        <p:spPr>
          <a:xfrm>
            <a:off x="507459" y="3659878"/>
            <a:ext cx="11108176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高反膜：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希望透射光最弱，则</a:t>
            </a:r>
            <a:r>
              <a:rPr lang="zh-CN" altLang="en-US" sz="1600" u="sng" dirty="0">
                <a:latin typeface="仿宋" panose="02010609060101010101" pitchFamily="49" charset="-122"/>
                <a:ea typeface="仿宋" panose="02010609060101010101" pitchFamily="49" charset="-122"/>
              </a:rPr>
              <a:t>反射光干涉增强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8193B06-587C-E18E-74FF-FB953618B7C5}"/>
                  </a:ext>
                </a:extLst>
              </p:cNvPr>
              <p:cNvSpPr txBox="1"/>
              <p:nvPr/>
            </p:nvSpPr>
            <p:spPr>
              <a:xfrm>
                <a:off x="507459" y="4085572"/>
                <a:ext cx="4444129" cy="1437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光线垂直入射时：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光程差：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𝑛𝑒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干涉增强：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=±2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，半波长的奇数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倍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8193B06-587C-E18E-74FF-FB953618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4085572"/>
                <a:ext cx="4444129" cy="1437701"/>
              </a:xfrm>
              <a:prstGeom prst="rect">
                <a:avLst/>
              </a:prstGeom>
              <a:blipFill>
                <a:blip r:embed="rId6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右大括号 49">
            <a:extLst>
              <a:ext uri="{FF2B5EF4-FFF2-40B4-BE49-F238E27FC236}">
                <a16:creationId xmlns:a16="http://schemas.microsoft.com/office/drawing/2014/main" id="{75552796-AAF9-A309-7D5A-63D854CD7D27}"/>
              </a:ext>
            </a:extLst>
          </p:cNvPr>
          <p:cNvSpPr/>
          <p:nvPr/>
        </p:nvSpPr>
        <p:spPr>
          <a:xfrm>
            <a:off x="4827120" y="4804422"/>
            <a:ext cx="248935" cy="718776"/>
          </a:xfrm>
          <a:prstGeom prst="rightBrace">
            <a:avLst>
              <a:gd name="adj1" fmla="val 4525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8623B27-4D66-2150-C1F1-DA38DB641C8E}"/>
                  </a:ext>
                </a:extLst>
              </p:cNvPr>
              <p:cNvSpPr txBox="1"/>
              <p:nvPr/>
            </p:nvSpPr>
            <p:spPr>
              <a:xfrm>
                <a:off x="5171777" y="4864344"/>
                <a:ext cx="2127201" cy="520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厚度</a:t>
                </a:r>
                <a:r>
                  <a:rPr lang="zh-CN" altLang="zh-CN" sz="1600" dirty="0"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endParaRPr lang="en-US" altLang="zh-CN" sz="1600" dirty="0"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8623B27-4D66-2150-C1F1-DA38DB641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777" y="4864344"/>
                <a:ext cx="2127201" cy="520463"/>
              </a:xfrm>
              <a:prstGeom prst="rect">
                <a:avLst/>
              </a:prstGeom>
              <a:blipFill>
                <a:blip r:embed="rId7"/>
                <a:stretch>
                  <a:fillRect l="-1433" b="-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9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3" grpId="0"/>
      <p:bldP spid="45" grpId="0" animBg="1"/>
      <p:bldP spid="46" grpId="0"/>
      <p:bldP spid="47" grpId="0"/>
      <p:bldP spid="49" grpId="0"/>
      <p:bldP spid="50" grpId="0" animBg="1"/>
      <p:bldP spid="5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5089</TotalTime>
  <Words>2103</Words>
  <Application>Microsoft Office PowerPoint</Application>
  <PresentationFormat>宽屏</PresentationFormat>
  <Paragraphs>219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方正小标宋简体</vt:lpstr>
      <vt:lpstr>Cambria Math</vt:lpstr>
      <vt:lpstr>Arial</vt:lpstr>
      <vt:lpstr>仿宋</vt:lpstr>
      <vt:lpstr>等线 Light</vt:lpstr>
      <vt:lpstr>楷体</vt:lpstr>
      <vt:lpstr>宋体</vt:lpstr>
      <vt:lpstr>方正清刻本悦宋简体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47</cp:revision>
  <dcterms:created xsi:type="dcterms:W3CDTF">2022-05-05T07:14:53Z</dcterms:created>
  <dcterms:modified xsi:type="dcterms:W3CDTF">2023-02-19T16:43:33Z</dcterms:modified>
</cp:coreProperties>
</file>